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activeX/activeX4.xml" ContentType="application/vnd.ms-office.activeX+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activeX/activeX9.xml" ContentType="application/vnd.ms-office.activeX+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activeX/activeX6.xml" ContentType="application/vnd.ms-office.activeX+xml"/>
  <Override PartName="/ppt/activeX/activeX7.xml" ContentType="application/vnd.ms-office.activeX+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activeX"/>
  <Override PartName="/ppt/notesSlides/notesSlide3.xml" ContentType="application/vnd.openxmlformats-officedocument.presentationml.notesSlide+xml"/>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activeX/activeX1.xml" ContentType="application/vnd.ms-office.activeX+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activeX/activeX8.xml" ContentType="application/vnd.ms-office.activeX+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3"/>
  </p:notesMasterIdLst>
  <p:sldIdLst>
    <p:sldId id="256" r:id="rId2"/>
    <p:sldId id="258" r:id="rId3"/>
    <p:sldId id="303" r:id="rId4"/>
    <p:sldId id="266" r:id="rId5"/>
    <p:sldId id="270" r:id="rId6"/>
    <p:sldId id="259" r:id="rId7"/>
    <p:sldId id="300" r:id="rId8"/>
    <p:sldId id="267" r:id="rId9"/>
    <p:sldId id="268" r:id="rId10"/>
    <p:sldId id="269" r:id="rId11"/>
    <p:sldId id="271" r:id="rId12"/>
    <p:sldId id="302" r:id="rId13"/>
    <p:sldId id="265" r:id="rId14"/>
    <p:sldId id="272" r:id="rId15"/>
    <p:sldId id="273" r:id="rId16"/>
    <p:sldId id="274" r:id="rId17"/>
    <p:sldId id="275" r:id="rId18"/>
    <p:sldId id="260" r:id="rId19"/>
    <p:sldId id="264" r:id="rId20"/>
    <p:sldId id="284" r:id="rId21"/>
    <p:sldId id="291" r:id="rId22"/>
    <p:sldId id="292" r:id="rId23"/>
    <p:sldId id="301" r:id="rId24"/>
    <p:sldId id="261" r:id="rId25"/>
    <p:sldId id="262" r:id="rId26"/>
    <p:sldId id="276" r:id="rId27"/>
    <p:sldId id="277" r:id="rId28"/>
    <p:sldId id="304" r:id="rId29"/>
    <p:sldId id="280" r:id="rId30"/>
    <p:sldId id="298" r:id="rId31"/>
    <p:sldId id="29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4" autoAdjust="0"/>
    <p:restoredTop sz="94609" autoAdjust="0"/>
  </p:normalViewPr>
  <p:slideViewPr>
    <p:cSldViewPr>
      <p:cViewPr varScale="1">
        <p:scale>
          <a:sx n="80" d="100"/>
          <a:sy n="80" d="100"/>
        </p:scale>
        <p:origin x="-1445"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AA032C-9E4C-4DFA-B0CE-4855060245ED}" type="datetimeFigureOut">
              <a:rPr lang="en-US" smtClean="0"/>
              <a:pPr/>
              <a:t>11/20/2011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A9C22F-E0FC-4581-91EB-1B98E81D79D4}" type="slidenum">
              <a:rPr lang="en-US" smtClean="0"/>
              <a:pPr/>
              <a:t>‹#›</a:t>
            </a:fld>
            <a:endParaRPr lang="en-US"/>
          </a:p>
        </p:txBody>
      </p:sp>
    </p:spTree>
    <p:extLst>
      <p:ext uri="{BB962C8B-B14F-4D97-AF65-F5344CB8AC3E}">
        <p14:creationId xmlns:p14="http://schemas.microsoft.com/office/powerpoint/2010/main" xmlns="" val="904906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171EFEE-F2F0-4DEB-ABD5-10E5661D0665}" type="slidenum">
              <a:rPr lang="en-GB"/>
              <a:pPr/>
              <a:t>4</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17634" name="Rectangle 2"/>
          <p:cNvSpPr>
            <a:spLocks noGrp="1" noRot="1" noChangeAspect="1" noChangeArrowheads="1" noTextEdit="1"/>
          </p:cNvSpPr>
          <p:nvPr>
            <p:ph type="sldImg"/>
          </p:nvPr>
        </p:nvSpPr>
        <p:spPr>
          <a:ln/>
        </p:spPr>
      </p:sp>
      <p:sp>
        <p:nvSpPr>
          <p:cNvPr id="2117635" name="Rectangle 3"/>
          <p:cNvSpPr>
            <a:spLocks noGrp="1" noChangeArrowheads="1"/>
          </p:cNvSpPr>
          <p:nvPr>
            <p:ph type="body" idx="1"/>
          </p:nvPr>
        </p:nvSpPr>
        <p:spPr/>
        <p:txBody>
          <a:bodyPr/>
          <a:lstStyle/>
          <a:p>
            <a:r>
              <a:rPr lang="en-GB" b="1"/>
              <a:t>Teacher notes</a:t>
            </a:r>
          </a:p>
          <a:p>
            <a:r>
              <a:rPr lang="en-GB"/>
              <a:t>Some nucleotides, such as ATP, contain more than one phosphate group.</a:t>
            </a:r>
          </a:p>
          <a:p>
            <a:endParaRPr lang="en-GB"/>
          </a:p>
          <a:p>
            <a:r>
              <a:rPr lang="en-GB"/>
              <a:t>A purine base is shown in the diagram – students should not confuse this with the pentose sugar.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50EC5A8-B358-4788-AE33-A910F2B22082}" type="slidenum">
              <a:rPr lang="en-GB"/>
              <a:pPr/>
              <a:t>17</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78050" name="Rectangle 2"/>
          <p:cNvSpPr>
            <a:spLocks noGrp="1" noRot="1" noChangeAspect="1" noChangeArrowheads="1" noTextEdit="1"/>
          </p:cNvSpPr>
          <p:nvPr>
            <p:ph type="sldImg"/>
          </p:nvPr>
        </p:nvSpPr>
        <p:spPr>
          <a:ln/>
        </p:spPr>
      </p:sp>
      <p:sp>
        <p:nvSpPr>
          <p:cNvPr id="217805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FB8334C-1DBE-4C3F-B857-1907089E9250}" type="slidenum">
              <a:rPr lang="en-GB"/>
              <a:pPr/>
              <a:t>20</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28898" name="Rectangle 2"/>
          <p:cNvSpPr>
            <a:spLocks noGrp="1" noRot="1" noChangeAspect="1" noChangeArrowheads="1" noTextEdit="1"/>
          </p:cNvSpPr>
          <p:nvPr>
            <p:ph type="sldImg"/>
          </p:nvPr>
        </p:nvSpPr>
        <p:spPr>
          <a:ln/>
        </p:spPr>
      </p:sp>
      <p:sp>
        <p:nvSpPr>
          <p:cNvPr id="2128899" name="Rectangle 3"/>
          <p:cNvSpPr>
            <a:spLocks noGrp="1" noChangeArrowheads="1"/>
          </p:cNvSpPr>
          <p:nvPr>
            <p:ph type="body" idx="1"/>
          </p:nvPr>
        </p:nvSpPr>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BC54E42-11ED-4CB5-8356-D2A8F08B7127}" type="slidenum">
              <a:rPr lang="en-GB"/>
              <a:pPr/>
              <a:t>21</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87266" name="Rectangle 2"/>
          <p:cNvSpPr>
            <a:spLocks noGrp="1" noRot="1" noChangeAspect="1" noChangeArrowheads="1" noTextEdit="1"/>
          </p:cNvSpPr>
          <p:nvPr>
            <p:ph type="sldImg"/>
          </p:nvPr>
        </p:nvSpPr>
        <p:spPr>
          <a:ln/>
        </p:spPr>
      </p:sp>
      <p:sp>
        <p:nvSpPr>
          <p:cNvPr id="2187267" name="Rectangle 3"/>
          <p:cNvSpPr>
            <a:spLocks noGrp="1" noChangeArrowheads="1"/>
          </p:cNvSpPr>
          <p:nvPr>
            <p:ph type="body" idx="1"/>
          </p:nvPr>
        </p:nvSpPr>
        <p:spPr/>
        <p:txBody>
          <a:bodyPr/>
          <a:lstStyle/>
          <a:p>
            <a:r>
              <a:rPr lang="en-GB" b="1"/>
              <a:t>Teacher notes</a:t>
            </a:r>
          </a:p>
          <a:p>
            <a:r>
              <a:rPr lang="en-GB"/>
              <a:t>Ribosomes are composed of about 65% ribosomal RNA (rRNA) and 35% ribosomal protein. They consist of a large and small sub-unit that only come together at the start of protein synthesis.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AF902DF-93B9-4B89-B978-B22CAAB5E0B8}" type="slidenum">
              <a:rPr lang="en-GB"/>
              <a:pPr/>
              <a:t>22</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88290" name="Rectangle 2"/>
          <p:cNvSpPr>
            <a:spLocks noGrp="1" noRot="1" noChangeAspect="1" noChangeArrowheads="1" noTextEdit="1"/>
          </p:cNvSpPr>
          <p:nvPr>
            <p:ph type="sldImg"/>
          </p:nvPr>
        </p:nvSpPr>
        <p:spPr>
          <a:ln/>
        </p:spPr>
      </p:sp>
      <p:sp>
        <p:nvSpPr>
          <p:cNvPr id="21882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BC54E42-11ED-4CB5-8356-D2A8F08B7127}" type="slidenum">
              <a:rPr lang="en-GB"/>
              <a:pPr/>
              <a:t>23</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87266" name="Rectangle 2"/>
          <p:cNvSpPr>
            <a:spLocks noGrp="1" noRot="1" noChangeAspect="1" noChangeArrowheads="1" noTextEdit="1"/>
          </p:cNvSpPr>
          <p:nvPr>
            <p:ph type="sldImg"/>
          </p:nvPr>
        </p:nvSpPr>
        <p:spPr>
          <a:ln/>
        </p:spPr>
      </p:sp>
      <p:sp>
        <p:nvSpPr>
          <p:cNvPr id="2187267" name="Rectangle 3"/>
          <p:cNvSpPr>
            <a:spLocks noGrp="1" noChangeArrowheads="1"/>
          </p:cNvSpPr>
          <p:nvPr>
            <p:ph type="body" idx="1"/>
          </p:nvPr>
        </p:nvSpPr>
        <p:spPr/>
        <p:txBody>
          <a:bodyPr/>
          <a:lstStyle/>
          <a:p>
            <a:r>
              <a:rPr lang="en-GB" b="1"/>
              <a:t>Teacher notes</a:t>
            </a:r>
          </a:p>
          <a:p>
            <a:r>
              <a:rPr lang="en-GB"/>
              <a:t>Ribosomes are composed of about 65% ribosomal RNA (rRNA) and 35% ribosomal protein. They consist of a large and small sub-unit that only come together at the start of protein synthesis.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BEA8BFE-5FD6-4F87-8E99-551F2C47B5D3}" type="slidenum">
              <a:rPr lang="en-GB"/>
              <a:pPr/>
              <a:t>26</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26850" name="Rectangle 2"/>
          <p:cNvSpPr>
            <a:spLocks noGrp="1" noRot="1" noChangeAspect="1" noChangeArrowheads="1" noTextEdit="1"/>
          </p:cNvSpPr>
          <p:nvPr>
            <p:ph type="sldImg"/>
          </p:nvPr>
        </p:nvSpPr>
        <p:spPr>
          <a:ln/>
        </p:spPr>
      </p:sp>
      <p:sp>
        <p:nvSpPr>
          <p:cNvPr id="2126851" name="Rectangle 3"/>
          <p:cNvSpPr>
            <a:spLocks noGrp="1" noChangeArrowheads="1"/>
          </p:cNvSpPr>
          <p:nvPr>
            <p:ph type="body" idx="1"/>
          </p:nvPr>
        </p:nvSpPr>
        <p:spPr/>
        <p:txBody>
          <a:bodyPr/>
          <a:lstStyle/>
          <a:p>
            <a:r>
              <a:rPr lang="en-GB" b="1"/>
              <a:t>Teacher notes</a:t>
            </a:r>
          </a:p>
          <a:p>
            <a:r>
              <a:rPr lang="en-GB"/>
              <a:t>In ‘Slide Show’ mode, click the name of a section to jump straight to that slide.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3569278-C288-4CAD-80D5-5BA1595217AD}" type="slidenum">
              <a:rPr lang="en-GB"/>
              <a:pPr/>
              <a:t>27</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45282" name="Rectangle 2"/>
          <p:cNvSpPr>
            <a:spLocks noGrp="1" noRot="1" noChangeAspect="1" noChangeArrowheads="1" noTextEdit="1"/>
          </p:cNvSpPr>
          <p:nvPr>
            <p:ph type="sldImg"/>
          </p:nvPr>
        </p:nvSpPr>
        <p:spPr>
          <a:ln/>
        </p:spPr>
      </p:sp>
      <p:sp>
        <p:nvSpPr>
          <p:cNvPr id="21452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6B7998B-348F-4739-B97B-2E0E98BAEE94}" type="slidenum">
              <a:rPr lang="en-GB"/>
              <a:pPr/>
              <a:t>29</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80098" name="Rectangle 2"/>
          <p:cNvSpPr>
            <a:spLocks noGrp="1" noRot="1" noChangeAspect="1" noChangeArrowheads="1" noTextEdit="1"/>
          </p:cNvSpPr>
          <p:nvPr>
            <p:ph type="sldImg"/>
          </p:nvPr>
        </p:nvSpPr>
        <p:spPr>
          <a:ln/>
        </p:spPr>
      </p:sp>
      <p:sp>
        <p:nvSpPr>
          <p:cNvPr id="218009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4F5092F-17C5-4CEB-B9E3-58091F587AA3}" type="slidenum">
              <a:rPr lang="en-GB"/>
              <a:pPr/>
              <a:t>30</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42297" name="Rectangle 89"/>
          <p:cNvSpPr>
            <a:spLocks noGrp="1" noRot="1" noChangeAspect="1" noChangeArrowheads="1" noTextEdit="1"/>
          </p:cNvSpPr>
          <p:nvPr>
            <p:ph type="sldImg"/>
          </p:nvPr>
        </p:nvSpPr>
        <p:spPr>
          <a:ln/>
        </p:spPr>
      </p:sp>
      <p:sp>
        <p:nvSpPr>
          <p:cNvPr id="2142298" name="Rectangle 90"/>
          <p:cNvSpPr>
            <a:spLocks noGrp="1" noChangeArrowheads="1"/>
          </p:cNvSpPr>
          <p:nvPr>
            <p:ph type="body" idx="1"/>
          </p:nvPr>
        </p:nvSpPr>
        <p:spPr/>
        <p:txBody>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D7D7ADD-8DB1-455B-A285-D64C32B21853}" type="slidenum">
              <a:rPr lang="en-GB"/>
              <a:pPr/>
              <a:t>31</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44353" name="Rectangle 97"/>
          <p:cNvSpPr>
            <a:spLocks noGrp="1" noRot="1" noChangeAspect="1" noChangeArrowheads="1" noTextEdit="1"/>
          </p:cNvSpPr>
          <p:nvPr>
            <p:ph type="sldImg"/>
          </p:nvPr>
        </p:nvSpPr>
        <p:spPr>
          <a:ln/>
        </p:spPr>
      </p:sp>
      <p:sp>
        <p:nvSpPr>
          <p:cNvPr id="2144354" name="Rectangle 98"/>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BDE34D5-FA7E-41F6-B080-846DA45778E7}" type="slidenum">
              <a:rPr lang="en-GB"/>
              <a:pPr/>
              <a:t>5</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19682" name="Rectangle 2"/>
          <p:cNvSpPr>
            <a:spLocks noGrp="1" noRot="1" noChangeAspect="1" noChangeArrowheads="1" noTextEdit="1"/>
          </p:cNvSpPr>
          <p:nvPr>
            <p:ph type="sldImg"/>
          </p:nvPr>
        </p:nvSpPr>
        <p:spPr>
          <a:ln/>
        </p:spPr>
      </p:sp>
      <p:sp>
        <p:nvSpPr>
          <p:cNvPr id="2119683" name="Rectangle 3"/>
          <p:cNvSpPr>
            <a:spLocks noGrp="1" noChangeArrowheads="1"/>
          </p:cNvSpPr>
          <p:nvPr>
            <p:ph type="body" idx="1"/>
          </p:nvPr>
        </p:nvSpPr>
        <p:spPr/>
        <p:txBody>
          <a:bodyPr/>
          <a:lstStyle/>
          <a:p>
            <a:r>
              <a:rPr lang="en-GB" b="1"/>
              <a:t>Teacher notes</a:t>
            </a:r>
          </a:p>
          <a:p>
            <a:r>
              <a:rPr lang="en-GB"/>
              <a:t>Note that carbons have not been included in these diagrams for simplicity.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4AD6093-5807-44EA-B463-75935FF9BFA5}" type="slidenum">
              <a:rPr lang="en-GB"/>
              <a:pPr/>
              <a:t>8</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18658" name="Rectangle 2"/>
          <p:cNvSpPr>
            <a:spLocks noGrp="1" noRot="1" noChangeAspect="1" noChangeArrowheads="1" noTextEdit="1"/>
          </p:cNvSpPr>
          <p:nvPr>
            <p:ph type="sldImg"/>
          </p:nvPr>
        </p:nvSpPr>
        <p:spPr>
          <a:ln/>
        </p:spPr>
      </p:sp>
      <p:sp>
        <p:nvSpPr>
          <p:cNvPr id="2118659" name="Rectangle 3"/>
          <p:cNvSpPr>
            <a:spLocks noGrp="1" noChangeArrowheads="1"/>
          </p:cNvSpPr>
          <p:nvPr>
            <p:ph type="body" idx="1"/>
          </p:nvPr>
        </p:nvSpPr>
        <p:spPr/>
        <p:txBody>
          <a:bodyPr/>
          <a:lstStyle/>
          <a:p>
            <a:r>
              <a:rPr lang="en-GB" b="1"/>
              <a:t>Teacher notes</a:t>
            </a:r>
          </a:p>
          <a:p>
            <a:r>
              <a:rPr lang="en-GB"/>
              <a:t>Note that carbons have not been included in these diagrams for simplicity.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3C0BA8AB-B958-45F5-B23F-3D103519F452}" type="slidenum">
              <a:rPr lang="en-GB"/>
              <a:pPr/>
              <a:t>9</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1987586" name="Rectangle 2"/>
          <p:cNvSpPr>
            <a:spLocks noGrp="1" noRot="1" noChangeAspect="1" noChangeArrowheads="1" noTextEdit="1"/>
          </p:cNvSpPr>
          <p:nvPr>
            <p:ph type="sldImg"/>
          </p:nvPr>
        </p:nvSpPr>
        <p:spPr>
          <a:ln/>
        </p:spPr>
      </p:sp>
      <p:sp>
        <p:nvSpPr>
          <p:cNvPr id="1987598" name="Rectangle 14"/>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678E698-7375-4A9D-8B41-EB4DDBBCE1A0}" type="slidenum">
              <a:rPr lang="en-GB"/>
              <a:pPr/>
              <a:t>10</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39138" name="Rectangle 2"/>
          <p:cNvSpPr>
            <a:spLocks noGrp="1" noRot="1" noChangeAspect="1" noChangeArrowheads="1" noTextEdit="1"/>
          </p:cNvSpPr>
          <p:nvPr>
            <p:ph type="sldImg"/>
          </p:nvPr>
        </p:nvSpPr>
        <p:spPr>
          <a:ln/>
        </p:spPr>
      </p:sp>
      <p:sp>
        <p:nvSpPr>
          <p:cNvPr id="2139139" name="Rectangle 3"/>
          <p:cNvSpPr>
            <a:spLocks noGrp="1" noChangeArrowheads="1"/>
          </p:cNvSpPr>
          <p:nvPr>
            <p:ph type="body" idx="1"/>
          </p:nvPr>
        </p:nvSpPr>
        <p:spPr/>
        <p:txBody>
          <a:bodyPr/>
          <a:lstStyle/>
          <a:p>
            <a:r>
              <a:rPr lang="en-GB" b="1"/>
              <a:t>Teacher notes</a:t>
            </a:r>
          </a:p>
          <a:p>
            <a:r>
              <a:rPr lang="en-GB"/>
              <a:t>It should be clarified to students that RNA is single-stranded and so, generally, base pairing does not occur. However, in some cases, such as in tRNA, base pairing does take place.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2F0D3810-6F52-4FA7-99E9-8CE17683B420}" type="slidenum">
              <a:rPr lang="en-GB"/>
              <a:pPr/>
              <a:t>11</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20706" name="Rectangle 2"/>
          <p:cNvSpPr>
            <a:spLocks noGrp="1" noRot="1" noChangeAspect="1" noChangeArrowheads="1" noTextEdit="1"/>
          </p:cNvSpPr>
          <p:nvPr>
            <p:ph type="sldImg"/>
          </p:nvPr>
        </p:nvSpPr>
        <p:spPr>
          <a:ln/>
        </p:spPr>
      </p:sp>
      <p:sp>
        <p:nvSpPr>
          <p:cNvPr id="2120707" name="Rectangle 3"/>
          <p:cNvSpPr>
            <a:spLocks noGrp="1" noChangeArrowheads="1"/>
          </p:cNvSpPr>
          <p:nvPr>
            <p:ph type="body" idx="1"/>
          </p:nvPr>
        </p:nvSpPr>
        <p:spPr/>
        <p:txBody>
          <a:bodyPr/>
          <a:lstStyle/>
          <a:p>
            <a:r>
              <a:rPr lang="en-GB" b="1"/>
              <a:t>Teacher notes</a:t>
            </a:r>
          </a:p>
          <a:p>
            <a:r>
              <a:rPr lang="en-GB"/>
              <a:t>Note that carbons have not been included in these diagrams for simplicity.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407DCF2-6411-4E54-8528-0463088AA3BD}" type="slidenum">
              <a:rPr lang="en-GB"/>
              <a:pPr/>
              <a:t>14</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62690" name="Rectangle 2"/>
          <p:cNvSpPr>
            <a:spLocks noGrp="1" noRot="1" noChangeAspect="1" noChangeArrowheads="1" noTextEdit="1"/>
          </p:cNvSpPr>
          <p:nvPr>
            <p:ph type="sldImg"/>
          </p:nvPr>
        </p:nvSpPr>
        <p:spPr>
          <a:ln/>
        </p:spPr>
      </p:sp>
      <p:sp>
        <p:nvSpPr>
          <p:cNvPr id="2162691" name="Rectangle 3"/>
          <p:cNvSpPr>
            <a:spLocks noGrp="1" noChangeArrowheads="1"/>
          </p:cNvSpPr>
          <p:nvPr>
            <p:ph type="body" idx="1"/>
          </p:nvPr>
        </p:nvSpPr>
        <p:spPr/>
        <p:txBody>
          <a:bodyPr/>
          <a:lstStyle/>
          <a:p>
            <a:r>
              <a:rPr lang="en-GB" b="1"/>
              <a:t>Photo credit:</a:t>
            </a:r>
            <a:r>
              <a:rPr lang="en-GB"/>
              <a:t> A Barrington Brown / Science Photo Library</a:t>
            </a:r>
          </a:p>
          <a:p>
            <a:r>
              <a:rPr lang="en-GB"/>
              <a:t>The discoverers of the structure of DNA. James Watson (b.1928) on left and Francis Crick (1916-2004), with their model of part of a DNA molecule in 1953. Crick &amp; Watson met at the Cavendish Laboratory, Cambridge, in 1951. Their work on the structure of DNA was performed with a knowledge of Chargaff's ratios of the bases in DNA and some access to the X-ray crystallography of Maurice Wilkins and Rosalind Franklin at King's College London. Combining all of this work led to the deduction that DNA exists as a double helix. Crick, Watson and Wilkins shared the 1962 Nobel Prize for Physiology or Medicine, Franklin having died of cancer in 1958.</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F53F27A-99D6-46A6-BD3D-B7057E363E63}" type="slidenum">
              <a:rPr lang="en-GB"/>
              <a:pPr/>
              <a:t>15</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77026" name="Rectangle 2"/>
          <p:cNvSpPr>
            <a:spLocks noGrp="1" noRot="1" noChangeAspect="1" noChangeArrowheads="1" noTextEdit="1"/>
          </p:cNvSpPr>
          <p:nvPr>
            <p:ph type="sldImg"/>
          </p:nvPr>
        </p:nvSpPr>
        <p:spPr>
          <a:ln/>
        </p:spPr>
      </p:sp>
      <p:sp>
        <p:nvSpPr>
          <p:cNvPr id="217702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2CA6F71-4E95-4D80-AF28-63D2A6BC2E5F}" type="slidenum">
              <a:rPr lang="en-GB"/>
              <a:pPr/>
              <a:t>16</a:t>
            </a:fld>
            <a:endParaRPr lang="en-GB"/>
          </a:p>
        </p:txBody>
      </p:sp>
      <p:sp>
        <p:nvSpPr>
          <p:cNvPr id="5" name="Rectangle 12"/>
          <p:cNvSpPr>
            <a:spLocks noGrp="1" noChangeArrowheads="1"/>
          </p:cNvSpPr>
          <p:nvPr>
            <p:ph type="hdr" sz="quarter"/>
          </p:nvPr>
        </p:nvSpPr>
        <p:spPr>
          <a:ln/>
        </p:spPr>
        <p:txBody>
          <a:bodyPr/>
          <a:lstStyle/>
          <a:p>
            <a:r>
              <a:rPr lang="en-GB"/>
              <a:t>Boardworks AS Biology </a:t>
            </a:r>
          </a:p>
          <a:p>
            <a:r>
              <a:rPr lang="en-GB"/>
              <a:t>Nucleic Acids and the Genetic Code</a:t>
            </a:r>
          </a:p>
        </p:txBody>
      </p:sp>
      <p:sp>
        <p:nvSpPr>
          <p:cNvPr id="2160642" name="Rectangle 2"/>
          <p:cNvSpPr>
            <a:spLocks noGrp="1" noRot="1" noChangeAspect="1" noChangeArrowheads="1" noTextEdit="1"/>
          </p:cNvSpPr>
          <p:nvPr>
            <p:ph type="sldImg"/>
          </p:nvPr>
        </p:nvSpPr>
        <p:spPr>
          <a:ln/>
        </p:spPr>
      </p:sp>
      <p:sp>
        <p:nvSpPr>
          <p:cNvPr id="2160643" name="Rectangle 3"/>
          <p:cNvSpPr>
            <a:spLocks noGrp="1" noChangeArrowheads="1"/>
          </p:cNvSpPr>
          <p:nvPr>
            <p:ph type="body" idx="1"/>
          </p:nvPr>
        </p:nvSpPr>
        <p:spPr/>
        <p:txBody>
          <a:bodyPr/>
          <a:lstStyle/>
          <a:p>
            <a:r>
              <a:rPr lang="en-GB" b="1"/>
              <a:t>Photo credit: </a:t>
            </a:r>
            <a:r>
              <a:rPr lang="en-GB"/>
              <a:t>Adrian T Sumner / Science Photo Library</a:t>
            </a:r>
          </a:p>
          <a:p>
            <a:r>
              <a:rPr lang="en-GB"/>
              <a:t>Coloured scanning electron micrograph (SEM) of human chromosome 1. Humans have 23 pairs of chromosomes; this is the largest. It accounts for 10% of the human genome. Chromosomes, which consist of two identical chromatids joined at a centromere, are comprised of deoxyribonucleic acid (DNA) and proteins. DNA contains sections, called genes, which encode the body's genetic information. The Human Genome Project has identified the function of some of chromosome 1's genes. On chromosome 1 is a gene responsible for the eye disease glaucoma, one of the genes implicated in Alzheimer's disease and a gene for susceptibility to prostate cancer. Magnification: x16,800 when printed 10cm wide. </a:t>
            </a:r>
          </a:p>
          <a:p>
            <a:endParaRPr lang="en-GB"/>
          </a:p>
          <a:p>
            <a:r>
              <a:rPr lang="en-GB" b="1"/>
              <a:t>Teacher notes</a:t>
            </a:r>
          </a:p>
          <a:p>
            <a:r>
              <a:rPr lang="en-GB"/>
              <a:t>Chromosomes can only be seen under a light microscope during cell division.</a:t>
            </a:r>
          </a:p>
          <a:p>
            <a:endParaRPr lang="en-GB"/>
          </a:p>
          <a:p>
            <a:r>
              <a:rPr lang="en-GB"/>
              <a:t>See the ‘</a:t>
            </a:r>
            <a:r>
              <a:rPr lang="en-GB" b="1"/>
              <a:t>Cell Structure</a:t>
            </a:r>
            <a:r>
              <a:rPr lang="en-GB"/>
              <a:t>’ presentation for more information about eukaryotic and prokaryotic cells.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normAutofit/>
          </a:bodyPr>
          <a:lstStyle>
            <a:lvl1pPr>
              <a:defRPr sz="4000" b="1"/>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286000" y="5003322"/>
            <a:ext cx="6172200" cy="1371600"/>
          </a:xfrm>
        </p:spPr>
        <p:txBody>
          <a:bodyPr>
            <a:normAutofit/>
          </a:bodyPr>
          <a:lstStyle>
            <a:lvl1pPr marL="0" indent="0" algn="l">
              <a:buNone/>
              <a:defRPr sz="2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bwMode="auto">
          <a:xfrm rot="5400000">
            <a:off x="7764621" y="1174097"/>
            <a:ext cx="2286000" cy="381000"/>
          </a:xfrm>
        </p:spPr>
        <p:txBody>
          <a:bodyPr/>
          <a:lstStyle/>
          <a:p>
            <a:fld id="{834C6F2C-CDF5-4E6E-8D01-65DC3D1CD9BD}" type="datetimeFigureOut">
              <a:rPr lang="en-US" smtClean="0"/>
              <a:pPr/>
              <a:t>11/20/2011</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D95F5A09-ECB1-4FE2-9B16-545AF71941C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34C6F2C-CDF5-4E6E-8D01-65DC3D1CD9BD}" type="datetimeFigureOut">
              <a:rPr lang="en-US" smtClean="0"/>
              <a:pPr/>
              <a:t>11/20/2011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5F5A09-ECB1-4FE2-9B16-545AF71941C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34C6F2C-CDF5-4E6E-8D01-65DC3D1CD9BD}" type="datetimeFigureOut">
              <a:rPr lang="en-US" smtClean="0"/>
              <a:pPr/>
              <a:t>11/20/2011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5F5A09-ECB1-4FE2-9B16-545AF71941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600"/>
            </a:lvl1pPr>
          </a:lstStyle>
          <a:p>
            <a:r>
              <a:rPr kumimoji="0" lang="en-US" dirty="0" smtClean="0"/>
              <a:t>Click to edit Master title style</a:t>
            </a:r>
            <a:endParaRPr kumimoji="0" lang="en-US" dirty="0"/>
          </a:p>
        </p:txBody>
      </p:sp>
      <p:sp>
        <p:nvSpPr>
          <p:cNvPr id="8" name="Content Placeholder 7"/>
          <p:cNvSpPr>
            <a:spLocks noGrp="1"/>
          </p:cNvSpPr>
          <p:nvPr>
            <p:ph sz="quarter" idx="1"/>
          </p:nvPr>
        </p:nvSpPr>
        <p:spPr>
          <a:xfrm>
            <a:off x="457200" y="1600200"/>
            <a:ext cx="7467600" cy="4873752"/>
          </a:xfrm>
        </p:spPr>
        <p:txBody>
          <a:bodyPr/>
          <a:lstStyle>
            <a:lvl1pPr>
              <a:defRPr sz="3200"/>
            </a:lvl1pPr>
            <a:lvl2pPr>
              <a:defRPr sz="2800"/>
            </a:lvl2pPr>
            <a:lvl3pPr>
              <a:defRPr sz="2400"/>
            </a:lvl3pPr>
            <a:lvl4pPr>
              <a:defRPr sz="2400"/>
            </a:lvl4pPr>
            <a:lvl5pPr>
              <a:defRPr sz="20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7" name="Date Placeholder 6"/>
          <p:cNvSpPr>
            <a:spLocks noGrp="1"/>
          </p:cNvSpPr>
          <p:nvPr>
            <p:ph type="dt" sz="half" idx="14"/>
          </p:nvPr>
        </p:nvSpPr>
        <p:spPr/>
        <p:txBody>
          <a:bodyPr rtlCol="0"/>
          <a:lstStyle/>
          <a:p>
            <a:fld id="{834C6F2C-CDF5-4E6E-8D01-65DC3D1CD9BD}" type="datetimeFigureOut">
              <a:rPr lang="en-US" smtClean="0"/>
              <a:pPr/>
              <a:t>11/20/2011</a:t>
            </a:fld>
            <a:endParaRPr lang="en-US"/>
          </a:p>
        </p:txBody>
      </p:sp>
      <p:sp>
        <p:nvSpPr>
          <p:cNvPr id="9" name="Slide Number Placeholder 8"/>
          <p:cNvSpPr>
            <a:spLocks noGrp="1"/>
          </p:cNvSpPr>
          <p:nvPr>
            <p:ph type="sldNum" sz="quarter" idx="15"/>
          </p:nvPr>
        </p:nvSpPr>
        <p:spPr/>
        <p:txBody>
          <a:bodyPr rtlCol="0"/>
          <a:lstStyle/>
          <a:p>
            <a:fld id="{D95F5A09-ECB1-4FE2-9B16-545AF71941CF}"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834C6F2C-CDF5-4E6E-8D01-65DC3D1CD9BD}" type="datetimeFigureOut">
              <a:rPr lang="en-US" smtClean="0"/>
              <a:pPr/>
              <a:t>11/20/2011</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D95F5A09-ECB1-4FE2-9B16-545AF71941C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34C6F2C-CDF5-4E6E-8D01-65DC3D1CD9BD}" type="datetimeFigureOut">
              <a:rPr lang="en-US" smtClean="0"/>
              <a:pPr/>
              <a:t>11/20/2011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5F5A09-ECB1-4FE2-9B16-545AF71941CF}"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834C6F2C-CDF5-4E6E-8D01-65DC3D1CD9BD}" type="datetimeFigureOut">
              <a:rPr lang="en-US" smtClean="0"/>
              <a:pPr/>
              <a:t>11/20/2011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5F5A09-ECB1-4FE2-9B16-545AF71941CF}"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834C6F2C-CDF5-4E6E-8D01-65DC3D1CD9BD}" type="datetimeFigureOut">
              <a:rPr lang="en-US" smtClean="0"/>
              <a:pPr/>
              <a:t>11/20/2011</a:t>
            </a:fld>
            <a:endParaRPr lang="en-US"/>
          </a:p>
        </p:txBody>
      </p:sp>
      <p:sp>
        <p:nvSpPr>
          <p:cNvPr id="7" name="Slide Number Placeholder 6"/>
          <p:cNvSpPr>
            <a:spLocks noGrp="1"/>
          </p:cNvSpPr>
          <p:nvPr>
            <p:ph type="sldNum" sz="quarter" idx="11"/>
          </p:nvPr>
        </p:nvSpPr>
        <p:spPr/>
        <p:txBody>
          <a:bodyPr rtlCol="0"/>
          <a:lstStyle/>
          <a:p>
            <a:fld id="{D95F5A09-ECB1-4FE2-9B16-545AF71941CF}"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4C6F2C-CDF5-4E6E-8D01-65DC3D1CD9BD}" type="datetimeFigureOut">
              <a:rPr lang="en-US" smtClean="0"/>
              <a:pPr/>
              <a:t>11/20/2011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5F5A09-ECB1-4FE2-9B16-545AF71941C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834C6F2C-CDF5-4E6E-8D01-65DC3D1CD9BD}" type="datetimeFigureOut">
              <a:rPr lang="en-US" smtClean="0"/>
              <a:pPr/>
              <a:t>11/20/2011</a:t>
            </a:fld>
            <a:endParaRPr lang="en-US"/>
          </a:p>
        </p:txBody>
      </p:sp>
      <p:sp>
        <p:nvSpPr>
          <p:cNvPr id="22" name="Slide Number Placeholder 21"/>
          <p:cNvSpPr>
            <a:spLocks noGrp="1"/>
          </p:cNvSpPr>
          <p:nvPr>
            <p:ph type="sldNum" sz="quarter" idx="15"/>
          </p:nvPr>
        </p:nvSpPr>
        <p:spPr/>
        <p:txBody>
          <a:bodyPr rtlCol="0"/>
          <a:lstStyle/>
          <a:p>
            <a:fld id="{D95F5A09-ECB1-4FE2-9B16-545AF71941CF}"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834C6F2C-CDF5-4E6E-8D01-65DC3D1CD9BD}" type="datetimeFigureOut">
              <a:rPr lang="en-US" smtClean="0"/>
              <a:pPr/>
              <a:t>11/20/2011</a:t>
            </a:fld>
            <a:endParaRPr lang="en-US"/>
          </a:p>
        </p:txBody>
      </p:sp>
      <p:sp>
        <p:nvSpPr>
          <p:cNvPr id="18" name="Slide Number Placeholder 17"/>
          <p:cNvSpPr>
            <a:spLocks noGrp="1"/>
          </p:cNvSpPr>
          <p:nvPr>
            <p:ph type="sldNum" sz="quarter" idx="11"/>
          </p:nvPr>
        </p:nvSpPr>
        <p:spPr/>
        <p:txBody>
          <a:bodyPr rtlCol="0"/>
          <a:lstStyle/>
          <a:p>
            <a:fld id="{D95F5A09-ECB1-4FE2-9B16-545AF71941CF}"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834C6F2C-CDF5-4E6E-8D01-65DC3D1CD9BD}" type="datetimeFigureOut">
              <a:rPr lang="en-US" smtClean="0"/>
              <a:pPr/>
              <a:t>11/20/2011</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95F5A09-ECB1-4FE2-9B16-545AF71941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6.jpeg"/><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9.jpeg"/><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gif"/><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2.jpeg"/><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4.jpeg"/><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46.jpeg"/><Relationship Id="rId5" Type="http://schemas.openxmlformats.org/officeDocument/2006/relationships/image" Target="../media/image8.png"/><Relationship Id="rId4" Type="http://schemas.openxmlformats.org/officeDocument/2006/relationships/notesSlide" Target="../notesSlides/notesSlide1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7.jpeg"/><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Nucleic Acids</a:t>
            </a:r>
            <a:endParaRPr lang="en-US" dirty="0"/>
          </a:p>
        </p:txBody>
      </p:sp>
      <p:sp>
        <p:nvSpPr>
          <p:cNvPr id="3" name="Subtitle 2"/>
          <p:cNvSpPr>
            <a:spLocks noGrp="1"/>
          </p:cNvSpPr>
          <p:nvPr>
            <p:ph type="subTitle" idx="1"/>
          </p:nvPr>
        </p:nvSpPr>
        <p:spPr/>
        <p:txBody>
          <a:bodyPr/>
          <a:lstStyle/>
          <a:p>
            <a:r>
              <a:rPr lang="en-US" dirty="0" smtClean="0"/>
              <a:t>AS Biology</a:t>
            </a:r>
          </a:p>
          <a:p>
            <a:r>
              <a:rPr lang="en-US" dirty="0" smtClean="0"/>
              <a:t>BY1</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8114" name="Rectangle 2"/>
          <p:cNvSpPr>
            <a:spLocks noGrp="1" noChangeArrowheads="1"/>
          </p:cNvSpPr>
          <p:nvPr>
            <p:ph type="title"/>
          </p:nvPr>
        </p:nvSpPr>
        <p:spPr/>
        <p:txBody>
          <a:bodyPr/>
          <a:lstStyle/>
          <a:p>
            <a:r>
              <a:rPr lang="en-GB"/>
              <a:t>Base pairing rules</a:t>
            </a:r>
          </a:p>
        </p:txBody>
      </p:sp>
      <p:pic>
        <p:nvPicPr>
          <p:cNvPr id="2138117" name="Picture 5"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138121" name="Picture 9"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pic>
        <p:nvPicPr>
          <p:cNvPr id="2138122" name="Picture 10" descr="notes_icon"/>
          <p:cNvPicPr>
            <a:picLocks noChangeAspect="1" noChangeArrowheads="1"/>
          </p:cNvPicPr>
          <p:nvPr/>
        </p:nvPicPr>
        <p:blipFill>
          <a:blip r:embed="rId7" cstate="print"/>
          <a:srcRect/>
          <a:stretch>
            <a:fillRect/>
          </a:stretch>
        </p:blipFill>
        <p:spPr bwMode="auto">
          <a:xfrm>
            <a:off x="6973888" y="150813"/>
            <a:ext cx="442912" cy="387350"/>
          </a:xfrm>
          <a:prstGeom prst="rect">
            <a:avLst/>
          </a:prstGeom>
          <a:noFill/>
        </p:spPr>
      </p:pic>
      <p:grpSp>
        <p:nvGrpSpPr>
          <p:cNvPr id="2" name="Group 19"/>
          <p:cNvGrpSpPr>
            <a:grpSpLocks/>
          </p:cNvGrpSpPr>
          <p:nvPr/>
        </p:nvGrpSpPr>
        <p:grpSpPr bwMode="auto">
          <a:xfrm>
            <a:off x="212725" y="800100"/>
            <a:ext cx="8699500" cy="5308600"/>
            <a:chOff x="134" y="504"/>
            <a:chExt cx="5480" cy="3344"/>
          </a:xfrm>
        </p:grpSpPr>
        <p:pic>
          <p:nvPicPr>
            <p:cNvPr id="2138129" name="S2_4_dd_base_pairing.swf" descr="2_4_dd_base_pairing"/>
            <p:cNvPicPr>
              <a:picLocks noChangeAspect="1" noChangeArrowheads="1"/>
            </p:cNvPicPr>
            <p:nvPr/>
          </p:nvPicPr>
          <p:blipFill>
            <a:blip r:embed="rId8"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46082" name="ShockwaveFlash1" r:id="rId2" imgW="8699329" imgH="5308724"/>
    </p:controls>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1010" name="Rectangle 2"/>
          <p:cNvSpPr>
            <a:spLocks noGrp="1" noChangeArrowheads="1"/>
          </p:cNvSpPr>
          <p:nvPr>
            <p:ph type="title"/>
          </p:nvPr>
        </p:nvSpPr>
        <p:spPr/>
        <p:txBody>
          <a:bodyPr/>
          <a:lstStyle/>
          <a:p>
            <a:r>
              <a:rPr lang="en-GB"/>
              <a:t>Formation of polynucleotides</a:t>
            </a:r>
          </a:p>
        </p:txBody>
      </p:sp>
      <p:pic>
        <p:nvPicPr>
          <p:cNvPr id="2091021" name="Picture 13"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091022" name="Picture 14" descr="notes_icon"/>
          <p:cNvPicPr>
            <a:picLocks noChangeAspect="1" noChangeArrowheads="1"/>
          </p:cNvPicPr>
          <p:nvPr/>
        </p:nvPicPr>
        <p:blipFill>
          <a:blip r:embed="rId6" cstate="print"/>
          <a:srcRect/>
          <a:stretch>
            <a:fillRect/>
          </a:stretch>
        </p:blipFill>
        <p:spPr bwMode="auto">
          <a:xfrm>
            <a:off x="6973888" y="150813"/>
            <a:ext cx="442912" cy="387350"/>
          </a:xfrm>
          <a:prstGeom prst="rect">
            <a:avLst/>
          </a:prstGeom>
          <a:noFill/>
        </p:spPr>
      </p:pic>
      <p:pic>
        <p:nvPicPr>
          <p:cNvPr id="2091023" name="Picture 15" descr="forward_arrow_colour">
            <a:hlinkClick r:id="" action="ppaction://hlinkshowjump?jump=nextslide"/>
          </p:cNvPr>
          <p:cNvPicPr>
            <a:picLocks noChangeAspect="1" noChangeArrowheads="1"/>
          </p:cNvPicPr>
          <p:nvPr/>
        </p:nvPicPr>
        <p:blipFill>
          <a:blip r:embed="rId7" cstate="print"/>
          <a:srcRect/>
          <a:stretch>
            <a:fillRect/>
          </a:stretch>
        </p:blipFill>
        <p:spPr bwMode="auto">
          <a:xfrm>
            <a:off x="8447088" y="6167438"/>
            <a:ext cx="630237" cy="574675"/>
          </a:xfrm>
          <a:prstGeom prst="rect">
            <a:avLst/>
          </a:prstGeom>
          <a:noFill/>
        </p:spPr>
      </p:pic>
      <p:grpSp>
        <p:nvGrpSpPr>
          <p:cNvPr id="2" name="Group 26"/>
          <p:cNvGrpSpPr>
            <a:grpSpLocks/>
          </p:cNvGrpSpPr>
          <p:nvPr/>
        </p:nvGrpSpPr>
        <p:grpSpPr bwMode="auto">
          <a:xfrm>
            <a:off x="212725" y="800100"/>
            <a:ext cx="8699500" cy="5308600"/>
            <a:chOff x="134" y="504"/>
            <a:chExt cx="5480" cy="3344"/>
          </a:xfrm>
        </p:grpSpPr>
        <p:pic>
          <p:nvPicPr>
            <p:cNvPr id="2091032" name="S2_3_polynucleotide_animation.sw" descr="2_3_polynucleotide_animation"/>
            <p:cNvPicPr>
              <a:picLocks noChangeAspect="1" noChangeArrowheads="1"/>
            </p:cNvPicPr>
            <p:nvPr/>
          </p:nvPicPr>
          <p:blipFill>
            <a:blip r:embed="rId8"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48130" name="ShockwaveFlash1" r:id="rId2" imgW="8699329" imgH="5308724"/>
    </p:controls>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Structure</a:t>
            </a:r>
            <a:endParaRPr lang="en-US" dirty="0"/>
          </a:p>
        </p:txBody>
      </p:sp>
      <p:pic>
        <p:nvPicPr>
          <p:cNvPr id="64516" name="Picture 4" descr="http://i179.photobucket.com/albums/w311/Mjhavok/Untitled-7.gif"/>
          <p:cNvPicPr>
            <a:picLocks noChangeAspect="1" noChangeArrowheads="1"/>
          </p:cNvPicPr>
          <p:nvPr/>
        </p:nvPicPr>
        <p:blipFill>
          <a:blip r:embed="rId2" cstate="print"/>
          <a:srcRect/>
          <a:stretch>
            <a:fillRect/>
          </a:stretch>
        </p:blipFill>
        <p:spPr bwMode="auto">
          <a:xfrm>
            <a:off x="990600" y="1382712"/>
            <a:ext cx="6705600" cy="5168902"/>
          </a:xfrm>
          <a:prstGeom prst="rect">
            <a:avLst/>
          </a:prstGeom>
          <a:noFill/>
        </p:spPr>
      </p:pic>
      <p:sp>
        <p:nvSpPr>
          <p:cNvPr id="4" name="TextBox 3"/>
          <p:cNvSpPr txBox="1"/>
          <p:nvPr/>
        </p:nvSpPr>
        <p:spPr>
          <a:xfrm>
            <a:off x="914400" y="3733800"/>
            <a:ext cx="1136850" cy="923330"/>
          </a:xfrm>
          <a:prstGeom prst="rect">
            <a:avLst/>
          </a:prstGeom>
          <a:noFill/>
        </p:spPr>
        <p:txBody>
          <a:bodyPr wrap="none" rtlCol="0">
            <a:spAutoFit/>
          </a:bodyPr>
          <a:lstStyle/>
          <a:p>
            <a:r>
              <a:rPr lang="en-US" dirty="0" smtClean="0"/>
              <a:t>Held by </a:t>
            </a:r>
          </a:p>
          <a:p>
            <a:r>
              <a:rPr lang="en-US" dirty="0" smtClean="0"/>
              <a:t>c</a:t>
            </a:r>
            <a:r>
              <a:rPr lang="en-US" dirty="0" smtClean="0"/>
              <a:t>ovalent </a:t>
            </a:r>
          </a:p>
          <a:p>
            <a:r>
              <a:rPr lang="en-US" dirty="0" smtClean="0"/>
              <a:t>bonds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hyfiles.org/034clone/images/dna_molecule.gif"/>
          <p:cNvPicPr>
            <a:picLocks noChangeAspect="1" noChangeArrowheads="1"/>
          </p:cNvPicPr>
          <p:nvPr/>
        </p:nvPicPr>
        <p:blipFill>
          <a:blip r:embed="rId2" cstate="print"/>
          <a:srcRect/>
          <a:stretch>
            <a:fillRect/>
          </a:stretch>
        </p:blipFill>
        <p:spPr bwMode="auto">
          <a:xfrm>
            <a:off x="4876800" y="533400"/>
            <a:ext cx="4165732" cy="6019800"/>
          </a:xfrm>
          <a:prstGeom prst="rect">
            <a:avLst/>
          </a:prstGeom>
          <a:noFill/>
        </p:spPr>
      </p:pic>
      <p:sp>
        <p:nvSpPr>
          <p:cNvPr id="2" name="Title 1"/>
          <p:cNvSpPr>
            <a:spLocks noGrp="1"/>
          </p:cNvSpPr>
          <p:nvPr>
            <p:ph type="title"/>
          </p:nvPr>
        </p:nvSpPr>
        <p:spPr>
          <a:xfrm>
            <a:off x="381000" y="0"/>
            <a:ext cx="8229600" cy="1143000"/>
          </a:xfrm>
        </p:spPr>
        <p:txBody>
          <a:bodyPr/>
          <a:lstStyle/>
          <a:p>
            <a:r>
              <a:rPr lang="en-US" dirty="0" smtClean="0"/>
              <a:t>DNA</a:t>
            </a:r>
            <a:endParaRPr lang="en-US" dirty="0"/>
          </a:p>
        </p:txBody>
      </p:sp>
      <p:sp>
        <p:nvSpPr>
          <p:cNvPr id="3" name="Content Placeholder 2"/>
          <p:cNvSpPr>
            <a:spLocks noGrp="1"/>
          </p:cNvSpPr>
          <p:nvPr>
            <p:ph sz="quarter" idx="1"/>
          </p:nvPr>
        </p:nvSpPr>
        <p:spPr>
          <a:xfrm>
            <a:off x="152400" y="1295400"/>
            <a:ext cx="5029200" cy="4525963"/>
          </a:xfrm>
        </p:spPr>
        <p:txBody>
          <a:bodyPr/>
          <a:lstStyle/>
          <a:p>
            <a:r>
              <a:rPr lang="en-US" b="1" dirty="0" smtClean="0"/>
              <a:t>2 major </a:t>
            </a:r>
            <a:r>
              <a:rPr lang="en-US" b="1" dirty="0"/>
              <a:t>functions: </a:t>
            </a:r>
            <a:endParaRPr lang="en-US" b="1" dirty="0" smtClean="0"/>
          </a:p>
          <a:p>
            <a:pPr marL="880110" lvl="1" indent="-514350">
              <a:buFont typeface="+mj-lt"/>
              <a:buAutoNum type="arabicPeriod"/>
            </a:pPr>
            <a:r>
              <a:rPr lang="en-US" dirty="0" smtClean="0"/>
              <a:t>replication</a:t>
            </a:r>
            <a:r>
              <a:rPr lang="en-US" dirty="0"/>
              <a:t>, in dividing </a:t>
            </a:r>
            <a:r>
              <a:rPr lang="en-US" dirty="0" smtClean="0"/>
              <a:t>cells</a:t>
            </a:r>
          </a:p>
          <a:p>
            <a:pPr marL="880110" lvl="1" indent="-514350">
              <a:buFont typeface="+mj-lt"/>
              <a:buAutoNum type="arabicPeriod"/>
            </a:pPr>
            <a:r>
              <a:rPr lang="en-US" dirty="0" smtClean="0"/>
              <a:t>carrying the information </a:t>
            </a:r>
            <a:r>
              <a:rPr lang="en-US" dirty="0"/>
              <a:t>for protein synthesis in all </a:t>
            </a:r>
            <a:r>
              <a:rPr lang="en-US" dirty="0" smtClean="0"/>
              <a:t>cells</a:t>
            </a:r>
            <a:endParaRPr lang="en-US" dirty="0"/>
          </a:p>
          <a:p>
            <a:r>
              <a:rPr lang="en-US" dirty="0" smtClean="0"/>
              <a:t>Replication </a:t>
            </a:r>
            <a:r>
              <a:rPr lang="en-US" dirty="0"/>
              <a:t>allows accurate copying of DNA for cell </a:t>
            </a:r>
            <a:r>
              <a:rPr lang="en-US" dirty="0" smtClean="0"/>
              <a:t>division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9986" name="Rectangle 2"/>
          <p:cNvSpPr>
            <a:spLocks noGrp="1" noChangeArrowheads="1"/>
          </p:cNvSpPr>
          <p:nvPr>
            <p:ph type="title"/>
          </p:nvPr>
        </p:nvSpPr>
        <p:spPr>
          <a:xfrm>
            <a:off x="457200" y="-304800"/>
            <a:ext cx="8382000" cy="1143000"/>
          </a:xfrm>
        </p:spPr>
        <p:txBody>
          <a:bodyPr/>
          <a:lstStyle/>
          <a:p>
            <a:r>
              <a:rPr lang="en-GB" dirty="0"/>
              <a:t>Determining the structure of DNA</a:t>
            </a:r>
          </a:p>
        </p:txBody>
      </p:sp>
      <p:sp>
        <p:nvSpPr>
          <p:cNvPr id="2089987" name="Text Box 3"/>
          <p:cNvSpPr txBox="1">
            <a:spLocks noChangeArrowheads="1"/>
          </p:cNvSpPr>
          <p:nvPr/>
        </p:nvSpPr>
        <p:spPr bwMode="auto">
          <a:xfrm>
            <a:off x="609600" y="1371600"/>
            <a:ext cx="3760787" cy="1938992"/>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000" dirty="0">
                <a:cs typeface="Arial" pitchFamily="34" charset="0"/>
              </a:rPr>
              <a:t>The double-stranded structure of DNA was determined in 1953 by the American biologist James Watson and the British physicist Francis Crick.</a:t>
            </a:r>
            <a:endParaRPr lang="en-GB" sz="2000" dirty="0"/>
          </a:p>
        </p:txBody>
      </p:sp>
      <p:sp>
        <p:nvSpPr>
          <p:cNvPr id="2089990" name="Text Box 6"/>
          <p:cNvSpPr txBox="1">
            <a:spLocks noChangeArrowheads="1"/>
          </p:cNvSpPr>
          <p:nvPr/>
        </p:nvSpPr>
        <p:spPr bwMode="auto">
          <a:xfrm>
            <a:off x="533400" y="3429000"/>
            <a:ext cx="3881437" cy="1631216"/>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000" dirty="0">
                <a:cs typeface="Arial" pitchFamily="34" charset="0"/>
              </a:rPr>
              <a:t>X-ray diffraction studies by British biophysicist Rosalind Franklin strongly suggested that DNA was a helical structure.</a:t>
            </a:r>
          </a:p>
        </p:txBody>
      </p:sp>
      <p:pic>
        <p:nvPicPr>
          <p:cNvPr id="2089994" name="Picture 10" descr="forward_arrow_colour">
            <a:hlinkClick r:id="" action="ppaction://hlinkshowjump?jump=nextslide"/>
          </p:cNvPr>
          <p:cNvPicPr>
            <a:picLocks noChangeAspect="1" noChangeArrowheads="1"/>
          </p:cNvPicPr>
          <p:nvPr/>
        </p:nvPicPr>
        <p:blipFill>
          <a:blip r:embed="rId3" cstate="print"/>
          <a:srcRect/>
          <a:stretch>
            <a:fillRect/>
          </a:stretch>
        </p:blipFill>
        <p:spPr bwMode="auto">
          <a:xfrm>
            <a:off x="8447088" y="6167438"/>
            <a:ext cx="630237" cy="574675"/>
          </a:xfrm>
          <a:prstGeom prst="rect">
            <a:avLst/>
          </a:prstGeom>
          <a:noFill/>
        </p:spPr>
      </p:pic>
      <p:sp>
        <p:nvSpPr>
          <p:cNvPr id="2089997" name="Text Box 13"/>
          <p:cNvSpPr txBox="1">
            <a:spLocks noChangeArrowheads="1"/>
          </p:cNvSpPr>
          <p:nvPr/>
        </p:nvSpPr>
        <p:spPr bwMode="auto">
          <a:xfrm>
            <a:off x="381000" y="5334000"/>
            <a:ext cx="8389937" cy="707886"/>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000" dirty="0">
                <a:cs typeface="Arial" pitchFamily="34" charset="0"/>
              </a:rPr>
              <a:t>The A</a:t>
            </a:r>
            <a:r>
              <a:rPr lang="en-GB" sz="2000" dirty="0"/>
              <a:t>ustrian chemist Erwin </a:t>
            </a:r>
            <a:r>
              <a:rPr lang="en-GB" sz="2000" dirty="0" err="1"/>
              <a:t>Chargraff</a:t>
            </a:r>
            <a:r>
              <a:rPr lang="en-GB" sz="2000" dirty="0"/>
              <a:t> had earlier showed that DNA contained a 1:1 ratio of </a:t>
            </a:r>
            <a:r>
              <a:rPr lang="en-GB" sz="2000" dirty="0" err="1"/>
              <a:t>pyrimidine:purine</a:t>
            </a:r>
            <a:r>
              <a:rPr lang="en-GB" sz="2000" dirty="0"/>
              <a:t> bases.</a:t>
            </a:r>
            <a:r>
              <a:rPr lang="en-GB" sz="2000" dirty="0">
                <a:cs typeface="Arial" pitchFamily="34" charset="0"/>
              </a:rPr>
              <a:t> </a:t>
            </a:r>
          </a:p>
        </p:txBody>
      </p:sp>
      <p:pic>
        <p:nvPicPr>
          <p:cNvPr id="2089998" name="Picture 14" descr="watson_crick"/>
          <p:cNvPicPr>
            <a:picLocks noChangeAspect="1" noChangeArrowheads="1"/>
          </p:cNvPicPr>
          <p:nvPr/>
        </p:nvPicPr>
        <p:blipFill>
          <a:blip r:embed="rId4" cstate="print"/>
          <a:srcRect/>
          <a:stretch>
            <a:fillRect/>
          </a:stretch>
        </p:blipFill>
        <p:spPr bwMode="auto">
          <a:xfrm>
            <a:off x="4498975" y="1069975"/>
            <a:ext cx="4286250" cy="3905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89998"/>
                                        </p:tgtEl>
                                        <p:attrNameLst>
                                          <p:attrName>style.visibility</p:attrName>
                                        </p:attrNameLst>
                                      </p:cBhvr>
                                      <p:to>
                                        <p:strVal val="visible"/>
                                      </p:to>
                                    </p:set>
                                    <p:animEffect transition="in" filter="wipe(up)">
                                      <p:cBhvr>
                                        <p:cTn id="7" dur="500"/>
                                        <p:tgtEl>
                                          <p:spTgt spid="208999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89990"/>
                                        </p:tgtEl>
                                        <p:attrNameLst>
                                          <p:attrName>style.visibility</p:attrName>
                                        </p:attrNameLst>
                                      </p:cBhvr>
                                      <p:to>
                                        <p:strVal val="visible"/>
                                      </p:to>
                                    </p:set>
                                    <p:animEffect transition="in" filter="dissolve">
                                      <p:cBhvr>
                                        <p:cTn id="12" dur="500"/>
                                        <p:tgtEl>
                                          <p:spTgt spid="208999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89997"/>
                                        </p:tgtEl>
                                        <p:attrNameLst>
                                          <p:attrName>style.visibility</p:attrName>
                                        </p:attrNameLst>
                                      </p:cBhvr>
                                      <p:to>
                                        <p:strVal val="visible"/>
                                      </p:to>
                                    </p:set>
                                    <p:animEffect transition="in" filter="dissolve">
                                      <p:cBhvr>
                                        <p:cTn id="17" dur="500"/>
                                        <p:tgtEl>
                                          <p:spTgt spid="2089997"/>
                                        </p:tgtEl>
                                      </p:cBhvr>
                                    </p:animEffect>
                                  </p:childTnLst>
                                </p:cTn>
                              </p:par>
                              <p:par>
                                <p:cTn id="18" presetID="1" presetClass="entr" presetSubtype="0" fill="hold" nodeType="withEffect">
                                  <p:stCondLst>
                                    <p:cond delay="0"/>
                                  </p:stCondLst>
                                  <p:childTnLst>
                                    <p:set>
                                      <p:cBhvr>
                                        <p:cTn id="19" dur="1" fill="hold">
                                          <p:stCondLst>
                                            <p:cond delay="0"/>
                                          </p:stCondLst>
                                        </p:cTn>
                                        <p:tgtEl>
                                          <p:spTgt spid="2089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990" grpId="0"/>
      <p:bldP spid="20899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2754" name="Rectangle 2"/>
          <p:cNvSpPr>
            <a:spLocks noGrp="1" noChangeArrowheads="1"/>
          </p:cNvSpPr>
          <p:nvPr>
            <p:ph type="title"/>
          </p:nvPr>
        </p:nvSpPr>
        <p:spPr/>
        <p:txBody>
          <a:bodyPr/>
          <a:lstStyle/>
          <a:p>
            <a:r>
              <a:rPr lang="en-GB"/>
              <a:t>Structure of DNA</a:t>
            </a:r>
          </a:p>
        </p:txBody>
      </p:sp>
      <p:pic>
        <p:nvPicPr>
          <p:cNvPr id="2122763" name="Picture 11"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122765" name="Picture 13"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grpSp>
        <p:nvGrpSpPr>
          <p:cNvPr id="2" name="Group 19"/>
          <p:cNvGrpSpPr>
            <a:grpSpLocks/>
          </p:cNvGrpSpPr>
          <p:nvPr/>
        </p:nvGrpSpPr>
        <p:grpSpPr bwMode="auto">
          <a:xfrm>
            <a:off x="212725" y="800100"/>
            <a:ext cx="8699500" cy="5308600"/>
            <a:chOff x="134" y="504"/>
            <a:chExt cx="5480" cy="3344"/>
          </a:xfrm>
        </p:grpSpPr>
        <p:pic>
          <p:nvPicPr>
            <p:cNvPr id="2122769" name="S2_10_cr_reveal_buttons_DNA.swf" descr="2_10_cr_reveal_buttons_DNA"/>
            <p:cNvPicPr>
              <a:picLocks noChangeAspect="1" noChangeArrowheads="1"/>
            </p:cNvPicPr>
            <p:nvPr/>
          </p:nvPicPr>
          <p:blipFill>
            <a:blip r:embed="rId7"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49154" name="ShockwaveFlash1" r:id="rId2" imgW="8699329" imgH="5308724"/>
    </p:controls>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4082" name="Rectangle 2"/>
          <p:cNvSpPr>
            <a:spLocks noGrp="1" noChangeArrowheads="1"/>
          </p:cNvSpPr>
          <p:nvPr>
            <p:ph type="title"/>
          </p:nvPr>
        </p:nvSpPr>
        <p:spPr>
          <a:xfrm>
            <a:off x="457200" y="-228600"/>
            <a:ext cx="7467600" cy="1143000"/>
          </a:xfrm>
        </p:spPr>
        <p:txBody>
          <a:bodyPr/>
          <a:lstStyle/>
          <a:p>
            <a:r>
              <a:rPr lang="en-GB" dirty="0"/>
              <a:t>How is DNA packaged?</a:t>
            </a:r>
          </a:p>
        </p:txBody>
      </p:sp>
      <p:sp>
        <p:nvSpPr>
          <p:cNvPr id="2094084" name="Text Box 4"/>
          <p:cNvSpPr txBox="1">
            <a:spLocks noChangeArrowheads="1"/>
          </p:cNvSpPr>
          <p:nvPr/>
        </p:nvSpPr>
        <p:spPr bwMode="auto">
          <a:xfrm>
            <a:off x="304800" y="990600"/>
            <a:ext cx="8161337" cy="904863"/>
          </a:xfrm>
          <a:prstGeom prst="rect">
            <a:avLst/>
          </a:prstGeom>
          <a:noFill/>
          <a:ln w="9525" algn="ctr">
            <a:noFill/>
            <a:miter lim="800000"/>
            <a:headEnd/>
            <a:tailEnd/>
          </a:ln>
          <a:effectLst/>
        </p:spPr>
        <p:txBody>
          <a:bodyPr>
            <a:spAutoFit/>
          </a:bodyPr>
          <a:lstStyle/>
          <a:p>
            <a:pPr>
              <a:spcBef>
                <a:spcPct val="20000"/>
              </a:spcBef>
              <a:buClr>
                <a:srgbClr val="10BC45"/>
              </a:buClr>
              <a:buSzPct val="80000"/>
            </a:pPr>
            <a:r>
              <a:rPr lang="en-GB" sz="2400" dirty="0">
                <a:cs typeface="Arial" pitchFamily="34" charset="0"/>
              </a:rPr>
              <a:t>In </a:t>
            </a:r>
            <a:r>
              <a:rPr lang="en-GB" sz="2400" b="1" dirty="0">
                <a:cs typeface="Arial" pitchFamily="34" charset="0"/>
              </a:rPr>
              <a:t>e</a:t>
            </a:r>
            <a:r>
              <a:rPr lang="en-GB" sz="2400" b="1" dirty="0"/>
              <a:t>ukaryotic</a:t>
            </a:r>
            <a:r>
              <a:rPr lang="en-GB" sz="2400" dirty="0"/>
              <a:t> </a:t>
            </a:r>
            <a:r>
              <a:rPr lang="en-GB" sz="2400" dirty="0" smtClean="0"/>
              <a:t>cells:</a:t>
            </a:r>
          </a:p>
          <a:p>
            <a:pPr lvl="1">
              <a:spcBef>
                <a:spcPct val="20000"/>
              </a:spcBef>
              <a:buClr>
                <a:srgbClr val="10BC45"/>
              </a:buClr>
              <a:buSzPct val="80000"/>
              <a:buFont typeface="Arial" pitchFamily="34" charset="0"/>
              <a:buChar char="•"/>
            </a:pPr>
            <a:r>
              <a:rPr lang="en-GB" sz="2400" dirty="0" smtClean="0">
                <a:cs typeface="Arial" pitchFamily="34" charset="0"/>
              </a:rPr>
              <a:t> </a:t>
            </a:r>
            <a:r>
              <a:rPr lang="en-GB" sz="2400" dirty="0">
                <a:cs typeface="Arial" pitchFamily="34" charset="0"/>
              </a:rPr>
              <a:t>DNA is packaged as </a:t>
            </a:r>
            <a:r>
              <a:rPr lang="en-GB" sz="2400" b="1" dirty="0">
                <a:solidFill>
                  <a:srgbClr val="10BC45"/>
                </a:solidFill>
                <a:cs typeface="Arial" pitchFamily="34" charset="0"/>
              </a:rPr>
              <a:t>chromosomes</a:t>
            </a:r>
            <a:r>
              <a:rPr lang="en-GB" sz="2400" dirty="0">
                <a:cs typeface="Arial" pitchFamily="34" charset="0"/>
              </a:rPr>
              <a:t> in the </a:t>
            </a:r>
            <a:r>
              <a:rPr lang="en-GB" sz="2400" dirty="0" smtClean="0">
                <a:cs typeface="Arial" pitchFamily="34" charset="0"/>
              </a:rPr>
              <a:t>nucleus</a:t>
            </a:r>
          </a:p>
        </p:txBody>
      </p:sp>
      <p:sp>
        <p:nvSpPr>
          <p:cNvPr id="2094086" name="Text Box 6"/>
          <p:cNvSpPr txBox="1">
            <a:spLocks noChangeArrowheads="1"/>
          </p:cNvSpPr>
          <p:nvPr/>
        </p:nvSpPr>
        <p:spPr bwMode="auto">
          <a:xfrm>
            <a:off x="457201" y="4495800"/>
            <a:ext cx="5257800" cy="1643527"/>
          </a:xfrm>
          <a:prstGeom prst="rect">
            <a:avLst/>
          </a:prstGeom>
          <a:noFill/>
          <a:ln w="9525" algn="ctr">
            <a:noFill/>
            <a:miter lim="800000"/>
            <a:headEnd/>
            <a:tailEnd/>
          </a:ln>
          <a:effectLst/>
        </p:spPr>
        <p:txBody>
          <a:bodyPr wrap="square">
            <a:spAutoFit/>
          </a:bodyPr>
          <a:lstStyle/>
          <a:p>
            <a:pPr>
              <a:spcBef>
                <a:spcPct val="20000"/>
              </a:spcBef>
              <a:buClr>
                <a:srgbClr val="10BC45"/>
              </a:buClr>
              <a:buSzPct val="80000"/>
              <a:buFont typeface="Wingdings" pitchFamily="2" charset="2"/>
              <a:buNone/>
            </a:pPr>
            <a:r>
              <a:rPr lang="en-GB" sz="2400" dirty="0">
                <a:cs typeface="Arial" pitchFamily="34" charset="0"/>
              </a:rPr>
              <a:t>In </a:t>
            </a:r>
            <a:r>
              <a:rPr lang="en-GB" sz="2400" b="1" dirty="0">
                <a:cs typeface="Arial" pitchFamily="34" charset="0"/>
              </a:rPr>
              <a:t>prokaryotic</a:t>
            </a:r>
            <a:r>
              <a:rPr lang="en-GB" sz="2400" dirty="0">
                <a:cs typeface="Arial" pitchFamily="34" charset="0"/>
              </a:rPr>
              <a:t> </a:t>
            </a:r>
            <a:r>
              <a:rPr lang="en-GB" sz="2400" dirty="0" smtClean="0">
                <a:cs typeface="Arial" pitchFamily="34" charset="0"/>
              </a:rPr>
              <a:t>cells:</a:t>
            </a:r>
          </a:p>
          <a:p>
            <a:pPr marL="403225" indent="-117475">
              <a:spcBef>
                <a:spcPct val="20000"/>
              </a:spcBef>
              <a:buClr>
                <a:srgbClr val="10BC45"/>
              </a:buClr>
              <a:buSzPct val="80000"/>
              <a:buFont typeface="Arial" pitchFamily="34" charset="0"/>
              <a:buChar char="•"/>
            </a:pPr>
            <a:r>
              <a:rPr lang="en-GB" sz="2400" dirty="0" smtClean="0">
                <a:cs typeface="Arial" pitchFamily="34" charset="0"/>
              </a:rPr>
              <a:t> DNA </a:t>
            </a:r>
            <a:r>
              <a:rPr lang="en-GB" sz="2400" dirty="0">
                <a:cs typeface="Arial" pitchFamily="34" charset="0"/>
              </a:rPr>
              <a:t>is loose in the cytoplasm </a:t>
            </a:r>
            <a:r>
              <a:rPr lang="en-GB" sz="2400" dirty="0" smtClean="0">
                <a:cs typeface="Arial" pitchFamily="34" charset="0"/>
              </a:rPr>
              <a:t>–there </a:t>
            </a:r>
            <a:r>
              <a:rPr lang="en-GB" sz="2400" dirty="0">
                <a:cs typeface="Arial" pitchFamily="34" charset="0"/>
              </a:rPr>
              <a:t>are no </a:t>
            </a:r>
            <a:r>
              <a:rPr lang="en-GB" sz="2400" dirty="0" err="1">
                <a:cs typeface="Arial" pitchFamily="34" charset="0"/>
              </a:rPr>
              <a:t>histones</a:t>
            </a:r>
            <a:r>
              <a:rPr lang="en-GB" sz="2400" dirty="0">
                <a:cs typeface="Arial" pitchFamily="34" charset="0"/>
              </a:rPr>
              <a:t> or chromosomes.</a:t>
            </a:r>
          </a:p>
        </p:txBody>
      </p:sp>
      <p:sp>
        <p:nvSpPr>
          <p:cNvPr id="2094088" name="Text Box 8"/>
          <p:cNvSpPr txBox="1">
            <a:spLocks noChangeArrowheads="1"/>
          </p:cNvSpPr>
          <p:nvPr/>
        </p:nvSpPr>
        <p:spPr bwMode="auto">
          <a:xfrm>
            <a:off x="762000" y="1828800"/>
            <a:ext cx="5105400" cy="2086725"/>
          </a:xfrm>
          <a:prstGeom prst="rect">
            <a:avLst/>
          </a:prstGeom>
          <a:noFill/>
          <a:ln w="9525" algn="ctr">
            <a:noFill/>
            <a:miter lim="800000"/>
            <a:headEnd/>
            <a:tailEnd/>
          </a:ln>
          <a:effectLst/>
        </p:spPr>
        <p:txBody>
          <a:bodyPr wrap="square">
            <a:spAutoFit/>
          </a:bodyPr>
          <a:lstStyle/>
          <a:p>
            <a:pPr>
              <a:spcBef>
                <a:spcPct val="20000"/>
              </a:spcBef>
              <a:buClr>
                <a:srgbClr val="10BC45"/>
              </a:buClr>
              <a:buSzPct val="80000"/>
              <a:buFont typeface="Arial" pitchFamily="34" charset="0"/>
              <a:buChar char="•"/>
            </a:pPr>
            <a:r>
              <a:rPr lang="en-GB" sz="2400" dirty="0" smtClean="0">
                <a:cs typeface="Arial" pitchFamily="34" charset="0"/>
              </a:rPr>
              <a:t>It is tightly coiled and folded so that all 2m can fit in the nucleus</a:t>
            </a:r>
          </a:p>
          <a:p>
            <a:pPr>
              <a:spcBef>
                <a:spcPct val="20000"/>
              </a:spcBef>
              <a:buClr>
                <a:srgbClr val="10BC45"/>
              </a:buClr>
              <a:buSzPct val="80000"/>
              <a:buFont typeface="Arial" pitchFamily="34" charset="0"/>
              <a:buChar char="•"/>
            </a:pPr>
            <a:r>
              <a:rPr lang="en-GB" sz="2400" dirty="0" smtClean="0">
                <a:cs typeface="Arial" pitchFamily="34" charset="0"/>
              </a:rPr>
              <a:t>It is wrapped around proteins called </a:t>
            </a:r>
            <a:r>
              <a:rPr lang="en-GB" sz="2400" b="1" dirty="0" err="1" smtClean="0">
                <a:solidFill>
                  <a:srgbClr val="10BC45"/>
                </a:solidFill>
                <a:cs typeface="Arial" pitchFamily="34" charset="0"/>
              </a:rPr>
              <a:t>histones</a:t>
            </a:r>
            <a:endParaRPr lang="en-GB" sz="2400" b="1" dirty="0" smtClean="0">
              <a:solidFill>
                <a:srgbClr val="10BC45"/>
              </a:solidFill>
              <a:cs typeface="Arial" pitchFamily="34" charset="0"/>
            </a:endParaRPr>
          </a:p>
          <a:p>
            <a:pPr>
              <a:spcBef>
                <a:spcPct val="20000"/>
              </a:spcBef>
              <a:buClr>
                <a:srgbClr val="10BC45"/>
              </a:buClr>
              <a:buSzPct val="80000"/>
              <a:buFont typeface="Arial" pitchFamily="34" charset="0"/>
              <a:buChar char="•"/>
            </a:pPr>
            <a:r>
              <a:rPr lang="en-GB" sz="2400" dirty="0" smtClean="0">
                <a:cs typeface="Arial" pitchFamily="34" charset="0"/>
              </a:rPr>
              <a:t>DNA + </a:t>
            </a:r>
            <a:r>
              <a:rPr lang="en-GB" sz="2400" dirty="0" err="1" smtClean="0">
                <a:cs typeface="Arial" pitchFamily="34" charset="0"/>
              </a:rPr>
              <a:t>Histones</a:t>
            </a:r>
            <a:r>
              <a:rPr lang="en-GB" sz="2400" dirty="0" smtClean="0">
                <a:cs typeface="Arial" pitchFamily="34" charset="0"/>
              </a:rPr>
              <a:t> = </a:t>
            </a:r>
            <a:r>
              <a:rPr lang="en-GB" sz="2400" b="1" dirty="0" smtClean="0">
                <a:solidFill>
                  <a:srgbClr val="10BC45"/>
                </a:solidFill>
                <a:cs typeface="Arial" pitchFamily="34" charset="0"/>
              </a:rPr>
              <a:t>chromatin</a:t>
            </a:r>
            <a:endParaRPr lang="en-GB" sz="2400" dirty="0">
              <a:cs typeface="Arial" pitchFamily="34" charset="0"/>
            </a:endParaRPr>
          </a:p>
        </p:txBody>
      </p:sp>
      <p:pic>
        <p:nvPicPr>
          <p:cNvPr id="2094090" name="Picture 10" descr="forward_arrow_colour">
            <a:hlinkClick r:id="" action="ppaction://hlinkshowjump?jump=nextslide"/>
          </p:cNvPr>
          <p:cNvPicPr>
            <a:picLocks noChangeAspect="1" noChangeArrowheads="1"/>
          </p:cNvPicPr>
          <p:nvPr/>
        </p:nvPicPr>
        <p:blipFill>
          <a:blip r:embed="rId3" cstate="print"/>
          <a:srcRect/>
          <a:stretch>
            <a:fillRect/>
          </a:stretch>
        </p:blipFill>
        <p:spPr bwMode="auto">
          <a:xfrm>
            <a:off x="8447088" y="6167438"/>
            <a:ext cx="630237" cy="574675"/>
          </a:xfrm>
          <a:prstGeom prst="rect">
            <a:avLst/>
          </a:prstGeom>
          <a:noFill/>
        </p:spPr>
      </p:pic>
      <p:pic>
        <p:nvPicPr>
          <p:cNvPr id="2094095" name="Picture 15" descr="chromo"/>
          <p:cNvPicPr>
            <a:picLocks noChangeAspect="1" noChangeArrowheads="1"/>
          </p:cNvPicPr>
          <p:nvPr/>
        </p:nvPicPr>
        <p:blipFill>
          <a:blip r:embed="rId4" cstate="print"/>
          <a:srcRect/>
          <a:stretch>
            <a:fillRect/>
          </a:stretch>
        </p:blipFill>
        <p:spPr bwMode="auto">
          <a:xfrm>
            <a:off x="5791200" y="1905000"/>
            <a:ext cx="3035300" cy="3794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94095"/>
                                        </p:tgtEl>
                                        <p:attrNameLst>
                                          <p:attrName>style.visibility</p:attrName>
                                        </p:attrNameLst>
                                      </p:cBhvr>
                                      <p:to>
                                        <p:strVal val="visible"/>
                                      </p:to>
                                    </p:set>
                                    <p:animEffect transition="in" filter="wipe(up)">
                                      <p:cBhvr>
                                        <p:cTn id="7" dur="500"/>
                                        <p:tgtEl>
                                          <p:spTgt spid="20940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94088"/>
                                        </p:tgtEl>
                                        <p:attrNameLst>
                                          <p:attrName>style.visibility</p:attrName>
                                        </p:attrNameLst>
                                      </p:cBhvr>
                                      <p:to>
                                        <p:strVal val="visible"/>
                                      </p:to>
                                    </p:set>
                                    <p:animEffect transition="in" filter="dissolve">
                                      <p:cBhvr>
                                        <p:cTn id="12" dur="500"/>
                                        <p:tgtEl>
                                          <p:spTgt spid="209408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94086"/>
                                        </p:tgtEl>
                                        <p:attrNameLst>
                                          <p:attrName>style.visibility</p:attrName>
                                        </p:attrNameLst>
                                      </p:cBhvr>
                                      <p:to>
                                        <p:strVal val="visible"/>
                                      </p:to>
                                    </p:set>
                                    <p:animEffect transition="in" filter="dissolve">
                                      <p:cBhvr>
                                        <p:cTn id="17" dur="500"/>
                                        <p:tgtEl>
                                          <p:spTgt spid="2094086"/>
                                        </p:tgtEl>
                                      </p:cBhvr>
                                    </p:animEffect>
                                  </p:childTnLst>
                                </p:cTn>
                              </p:par>
                              <p:par>
                                <p:cTn id="18" presetID="1" presetClass="entr" presetSubtype="0" fill="hold" nodeType="withEffect">
                                  <p:stCondLst>
                                    <p:cond delay="0"/>
                                  </p:stCondLst>
                                  <p:childTnLst>
                                    <p:set>
                                      <p:cBhvr>
                                        <p:cTn id="19" dur="1" fill="hold">
                                          <p:stCondLst>
                                            <p:cond delay="0"/>
                                          </p:stCondLst>
                                        </p:cTn>
                                        <p:tgtEl>
                                          <p:spTgt spid="20940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4086" grpId="0"/>
      <p:bldP spid="20940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4802" name="Rectangle 2"/>
          <p:cNvSpPr>
            <a:spLocks noGrp="1" noChangeArrowheads="1"/>
          </p:cNvSpPr>
          <p:nvPr>
            <p:ph type="title"/>
          </p:nvPr>
        </p:nvSpPr>
        <p:spPr/>
        <p:txBody>
          <a:bodyPr/>
          <a:lstStyle/>
          <a:p>
            <a:r>
              <a:rPr lang="en-GB"/>
              <a:t>Structure of eukaryotic chromosomes</a:t>
            </a:r>
          </a:p>
        </p:txBody>
      </p:sp>
      <p:pic>
        <p:nvPicPr>
          <p:cNvPr id="2124807" name="Picture 7"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124811" name="Picture 11"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grpSp>
        <p:nvGrpSpPr>
          <p:cNvPr id="2" name="Group 21"/>
          <p:cNvGrpSpPr>
            <a:grpSpLocks/>
          </p:cNvGrpSpPr>
          <p:nvPr/>
        </p:nvGrpSpPr>
        <p:grpSpPr bwMode="auto">
          <a:xfrm>
            <a:off x="212725" y="800100"/>
            <a:ext cx="8699500" cy="5308600"/>
            <a:chOff x="134" y="504"/>
            <a:chExt cx="5480" cy="3344"/>
          </a:xfrm>
        </p:grpSpPr>
        <p:pic>
          <p:nvPicPr>
            <p:cNvPr id="2124819" name="S2_8_cr_zoom_chromo.swf" descr="2_8_cr_zoom_chromo"/>
            <p:cNvPicPr>
              <a:picLocks noChangeAspect="1" noChangeArrowheads="1"/>
            </p:cNvPicPr>
            <p:nvPr/>
          </p:nvPicPr>
          <p:blipFill>
            <a:blip r:embed="rId7"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50178" name="ShockwaveFlash1" r:id="rId2" imgW="8699329" imgH="5308724"/>
    </p:controls>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title"/>
          </p:nvPr>
        </p:nvSpPr>
        <p:spPr>
          <a:xfrm>
            <a:off x="228600" y="141288"/>
            <a:ext cx="8763000" cy="544512"/>
          </a:xfrm>
        </p:spPr>
        <p:txBody>
          <a:bodyPr>
            <a:normAutofit fontScale="90000"/>
          </a:bodyPr>
          <a:lstStyle/>
          <a:p>
            <a:pPr eaLnBrk="1" hangingPunct="1"/>
            <a:r>
              <a:rPr lang="en-US" smtClean="0"/>
              <a:t>RNA</a:t>
            </a:r>
          </a:p>
        </p:txBody>
      </p:sp>
      <p:sp>
        <p:nvSpPr>
          <p:cNvPr id="38914" name="Rectangle 2"/>
          <p:cNvSpPr>
            <a:spLocks noGrp="1" noChangeArrowheads="1"/>
          </p:cNvSpPr>
          <p:nvPr>
            <p:ph sz="quarter" idx="1"/>
          </p:nvPr>
        </p:nvSpPr>
        <p:spPr>
          <a:xfrm>
            <a:off x="304800" y="762000"/>
            <a:ext cx="4572000" cy="4324350"/>
          </a:xfrm>
        </p:spPr>
        <p:txBody>
          <a:bodyPr anchor="t">
            <a:noAutofit/>
          </a:bodyPr>
          <a:lstStyle/>
          <a:p>
            <a:pPr eaLnBrk="1" hangingPunct="1"/>
            <a:r>
              <a:rPr lang="en-US" sz="2800" dirty="0" smtClean="0"/>
              <a:t>Has ribose as the sugar</a:t>
            </a:r>
          </a:p>
          <a:p>
            <a:pPr eaLnBrk="1" hangingPunct="1"/>
            <a:r>
              <a:rPr lang="en-US" sz="2800" dirty="0" smtClean="0"/>
              <a:t>Is single-stranded</a:t>
            </a:r>
          </a:p>
          <a:p>
            <a:pPr eaLnBrk="1" hangingPunct="1"/>
            <a:r>
              <a:rPr lang="en-US" sz="2800" b="1" dirty="0" smtClean="0"/>
              <a:t>Uracil replaces Adenine</a:t>
            </a:r>
          </a:p>
          <a:p>
            <a:pPr eaLnBrk="1" hangingPunct="1">
              <a:buNone/>
            </a:pPr>
            <a:endParaRPr lang="en-US" sz="2800" b="1" dirty="0" smtClean="0"/>
          </a:p>
          <a:p>
            <a:pPr eaLnBrk="1" hangingPunct="1"/>
            <a:r>
              <a:rPr lang="en-US" sz="2800" b="1" dirty="0" smtClean="0">
                <a:solidFill>
                  <a:schemeClr val="accent2"/>
                </a:solidFill>
              </a:rPr>
              <a:t>A</a:t>
            </a:r>
            <a:r>
              <a:rPr lang="en-US" sz="2800" dirty="0" smtClean="0"/>
              <a:t> can hydrogen bond </a:t>
            </a:r>
            <a:br>
              <a:rPr lang="en-US" sz="2800" dirty="0" smtClean="0"/>
            </a:br>
            <a:r>
              <a:rPr lang="en-US" sz="2800" dirty="0" smtClean="0"/>
              <a:t>with </a:t>
            </a:r>
            <a:r>
              <a:rPr lang="en-US" sz="2800" b="1" dirty="0" smtClean="0">
                <a:solidFill>
                  <a:schemeClr val="accent2"/>
                </a:solidFill>
              </a:rPr>
              <a:t>U</a:t>
            </a:r>
            <a:endParaRPr lang="en-US" sz="2800" dirty="0" smtClean="0"/>
          </a:p>
          <a:p>
            <a:pPr eaLnBrk="1" hangingPunct="1"/>
            <a:r>
              <a:rPr lang="en-US" sz="2800" b="1" dirty="0" smtClean="0">
                <a:solidFill>
                  <a:schemeClr val="accent2"/>
                </a:solidFill>
              </a:rPr>
              <a:t>C</a:t>
            </a:r>
            <a:r>
              <a:rPr lang="en-US" sz="2800" dirty="0" smtClean="0"/>
              <a:t> can hydrogen bond </a:t>
            </a:r>
            <a:br>
              <a:rPr lang="en-US" sz="2800" dirty="0" smtClean="0"/>
            </a:br>
            <a:r>
              <a:rPr lang="en-US" sz="2800" dirty="0" smtClean="0"/>
              <a:t>with </a:t>
            </a:r>
            <a:r>
              <a:rPr lang="en-US" sz="2800" b="1" dirty="0" smtClean="0">
                <a:solidFill>
                  <a:schemeClr val="accent2"/>
                </a:solidFill>
              </a:rPr>
              <a:t>G</a:t>
            </a:r>
            <a:endParaRPr lang="en-US" sz="2800" dirty="0" smtClean="0"/>
          </a:p>
        </p:txBody>
      </p:sp>
      <p:pic>
        <p:nvPicPr>
          <p:cNvPr id="38917" name="Picture 5"/>
          <p:cNvPicPr>
            <a:picLocks noChangeAspect="1" noChangeArrowheads="1"/>
          </p:cNvPicPr>
          <p:nvPr/>
        </p:nvPicPr>
        <p:blipFill>
          <a:blip r:embed="rId2" cstate="print"/>
          <a:srcRect b="3395"/>
          <a:stretch>
            <a:fillRect/>
          </a:stretch>
        </p:blipFill>
        <p:spPr bwMode="auto">
          <a:xfrm>
            <a:off x="4303180" y="1828800"/>
            <a:ext cx="4513795" cy="3976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lstStyle/>
          <a:p>
            <a:r>
              <a:rPr lang="en-US" dirty="0" smtClean="0"/>
              <a:t>RNA</a:t>
            </a:r>
            <a:endParaRPr lang="en-US" dirty="0"/>
          </a:p>
        </p:txBody>
      </p:sp>
      <p:sp>
        <p:nvSpPr>
          <p:cNvPr id="3" name="Content Placeholder 2"/>
          <p:cNvSpPr>
            <a:spLocks noGrp="1"/>
          </p:cNvSpPr>
          <p:nvPr>
            <p:ph sz="quarter" idx="1"/>
          </p:nvPr>
        </p:nvSpPr>
        <p:spPr/>
        <p:txBody>
          <a:bodyPr/>
          <a:lstStyle/>
          <a:p>
            <a:r>
              <a:rPr lang="en-US" dirty="0" smtClean="0"/>
              <a:t>3 types:</a:t>
            </a:r>
          </a:p>
          <a:p>
            <a:pPr lvl="1"/>
            <a:r>
              <a:rPr lang="en-US" dirty="0" smtClean="0"/>
              <a:t>Ribosomal (</a:t>
            </a:r>
            <a:r>
              <a:rPr lang="en-US" dirty="0" err="1" smtClean="0"/>
              <a:t>rRNA</a:t>
            </a:r>
            <a:r>
              <a:rPr lang="en-US" dirty="0" smtClean="0"/>
              <a:t>)</a:t>
            </a:r>
          </a:p>
          <a:p>
            <a:pPr lvl="1"/>
            <a:r>
              <a:rPr lang="en-US" dirty="0" smtClean="0"/>
              <a:t>Messenger (mRNA)</a:t>
            </a:r>
          </a:p>
          <a:p>
            <a:pPr lvl="1"/>
            <a:r>
              <a:rPr lang="en-US" dirty="0" smtClean="0"/>
              <a:t>Transfer (</a:t>
            </a:r>
            <a:r>
              <a:rPr lang="en-US" dirty="0" err="1" smtClean="0"/>
              <a:t>tRNA</a:t>
            </a:r>
            <a:r>
              <a:rPr lang="en-US" dirty="0" smtClean="0"/>
              <a:t>)</a:t>
            </a:r>
            <a:endParaRPr lang="en-US" dirty="0"/>
          </a:p>
        </p:txBody>
      </p:sp>
      <p:pic>
        <p:nvPicPr>
          <p:cNvPr id="13314" name="Picture 2" descr="http://organicavirtuale.altervista.org/VirtualText/Images3/transcrp.gif"/>
          <p:cNvPicPr>
            <a:picLocks noChangeAspect="1" noChangeArrowheads="1"/>
          </p:cNvPicPr>
          <p:nvPr/>
        </p:nvPicPr>
        <p:blipFill>
          <a:blip r:embed="rId2" cstate="print"/>
          <a:srcRect/>
          <a:stretch>
            <a:fillRect/>
          </a:stretch>
        </p:blipFill>
        <p:spPr bwMode="auto">
          <a:xfrm>
            <a:off x="4648200" y="2590800"/>
            <a:ext cx="4121848" cy="2675902"/>
          </a:xfrm>
          <a:prstGeom prst="rect">
            <a:avLst/>
          </a:prstGeom>
          <a:noFill/>
        </p:spPr>
      </p:pic>
      <p:pic>
        <p:nvPicPr>
          <p:cNvPr id="13316" name="Picture 4" descr="http://mcmanuslab.ucsf.edu/sites/default/files/put_your_BMS265_images_here/ph_small_subunit.gif"/>
          <p:cNvPicPr>
            <a:picLocks noChangeAspect="1" noChangeArrowheads="1"/>
          </p:cNvPicPr>
          <p:nvPr/>
        </p:nvPicPr>
        <p:blipFill>
          <a:blip r:embed="rId3" cstate="print"/>
          <a:srcRect/>
          <a:stretch>
            <a:fillRect/>
          </a:stretch>
        </p:blipFill>
        <p:spPr bwMode="auto">
          <a:xfrm>
            <a:off x="3581400" y="152400"/>
            <a:ext cx="1905000" cy="1905001"/>
          </a:xfrm>
          <a:prstGeom prst="rect">
            <a:avLst/>
          </a:prstGeom>
          <a:noFill/>
        </p:spPr>
      </p:pic>
      <p:pic>
        <p:nvPicPr>
          <p:cNvPr id="13318" name="Picture 6" descr="http://www.tulane.edu/~biochem/nolan/lectures/rna/images/tphe.GIF"/>
          <p:cNvPicPr>
            <a:picLocks noChangeAspect="1" noChangeArrowheads="1"/>
          </p:cNvPicPr>
          <p:nvPr/>
        </p:nvPicPr>
        <p:blipFill>
          <a:blip r:embed="rId4" cstate="print"/>
          <a:srcRect/>
          <a:stretch>
            <a:fillRect/>
          </a:stretch>
        </p:blipFill>
        <p:spPr bwMode="auto">
          <a:xfrm>
            <a:off x="990600" y="3886200"/>
            <a:ext cx="2137591" cy="260985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title"/>
          </p:nvPr>
        </p:nvSpPr>
        <p:spPr>
          <a:xfrm>
            <a:off x="228600" y="141288"/>
            <a:ext cx="8763000" cy="544512"/>
          </a:xfrm>
        </p:spPr>
        <p:txBody>
          <a:bodyPr>
            <a:normAutofit fontScale="90000"/>
          </a:bodyPr>
          <a:lstStyle/>
          <a:p>
            <a:r>
              <a:rPr lang="en-US" dirty="0" smtClean="0"/>
              <a:t>Nucleic </a:t>
            </a:r>
            <a:r>
              <a:rPr lang="en-US" dirty="0"/>
              <a:t>Acids - </a:t>
            </a:r>
            <a:r>
              <a:rPr lang="en-US" sz="2200" dirty="0"/>
              <a:t>Made in the nucleus and slightly acidic</a:t>
            </a:r>
            <a:endParaRPr lang="en-US" sz="2200" dirty="0" smtClean="0"/>
          </a:p>
        </p:txBody>
      </p:sp>
      <p:sp>
        <p:nvSpPr>
          <p:cNvPr id="36866" name="Rectangle 2"/>
          <p:cNvSpPr>
            <a:spLocks noGrp="1" noChangeArrowheads="1"/>
          </p:cNvSpPr>
          <p:nvPr>
            <p:ph sz="quarter" idx="1"/>
          </p:nvPr>
        </p:nvSpPr>
        <p:spPr>
          <a:xfrm>
            <a:off x="304800" y="914400"/>
            <a:ext cx="8636000" cy="4419600"/>
          </a:xfrm>
        </p:spPr>
        <p:txBody>
          <a:bodyPr anchor="t">
            <a:normAutofit/>
          </a:bodyPr>
          <a:lstStyle/>
          <a:p>
            <a:r>
              <a:rPr lang="en-US" dirty="0" smtClean="0"/>
              <a:t>Long molecules (polymers) made up of nucleotides</a:t>
            </a:r>
          </a:p>
          <a:p>
            <a:r>
              <a:rPr lang="en-US" dirty="0"/>
              <a:t>Linked by condensation reactions</a:t>
            </a:r>
          </a:p>
          <a:p>
            <a:r>
              <a:rPr lang="en-US" dirty="0"/>
              <a:t>2 main types:</a:t>
            </a:r>
          </a:p>
          <a:p>
            <a:pPr lvl="1"/>
            <a:r>
              <a:rPr lang="en-US" b="1" dirty="0"/>
              <a:t>DNA</a:t>
            </a:r>
            <a:r>
              <a:rPr lang="en-US" dirty="0"/>
              <a:t> = deoxyribonucleic acid</a:t>
            </a:r>
          </a:p>
          <a:p>
            <a:pPr lvl="1"/>
            <a:r>
              <a:rPr lang="en-US" b="1" dirty="0"/>
              <a:t>RNA</a:t>
            </a:r>
            <a:r>
              <a:rPr lang="en-US" dirty="0"/>
              <a:t> = ribonucleic acid</a:t>
            </a:r>
          </a:p>
          <a:p>
            <a:endParaRPr lang="en-US" dirty="0" smtClean="0"/>
          </a:p>
        </p:txBody>
      </p:sp>
      <p:pic>
        <p:nvPicPr>
          <p:cNvPr id="645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53200" y="2819400"/>
            <a:ext cx="1438275" cy="3194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45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10200" y="3886200"/>
            <a:ext cx="854075" cy="2273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7" descr="transcription"/>
          <p:cNvPicPr>
            <a:picLocks noChangeAspect="1" noChangeArrowheads="1"/>
          </p:cNvPicPr>
          <p:nvPr/>
        </p:nvPicPr>
        <p:blipFill>
          <a:blip r:embed="rId3" cstate="print"/>
          <a:srcRect/>
          <a:stretch>
            <a:fillRect/>
          </a:stretch>
        </p:blipFill>
        <p:spPr bwMode="auto">
          <a:xfrm>
            <a:off x="2209800" y="2590800"/>
            <a:ext cx="4660900" cy="2036762"/>
          </a:xfrm>
          <a:prstGeom prst="rect">
            <a:avLst/>
          </a:prstGeom>
          <a:noFill/>
        </p:spPr>
      </p:pic>
      <p:sp>
        <p:nvSpPr>
          <p:cNvPr id="3" name="TextBox 2"/>
          <p:cNvSpPr txBox="1"/>
          <p:nvPr/>
        </p:nvSpPr>
        <p:spPr>
          <a:xfrm>
            <a:off x="533401" y="990600"/>
            <a:ext cx="7696200" cy="954107"/>
          </a:xfrm>
          <a:prstGeom prst="rect">
            <a:avLst/>
          </a:prstGeom>
          <a:noFill/>
        </p:spPr>
        <p:txBody>
          <a:bodyPr wrap="square" rtlCol="0">
            <a:spAutoFit/>
          </a:bodyPr>
          <a:lstStyle/>
          <a:p>
            <a:r>
              <a:rPr lang="en-US" sz="2800" dirty="0" smtClean="0"/>
              <a:t>RNA is made by making a complementary copy of a section of the DNA</a:t>
            </a:r>
            <a:endParaRPr lang="en-US" sz="2800" dirty="0"/>
          </a:p>
        </p:txBody>
      </p:sp>
      <p:sp>
        <p:nvSpPr>
          <p:cNvPr id="4" name="Line 18"/>
          <p:cNvSpPr>
            <a:spLocks noChangeShapeType="1"/>
          </p:cNvSpPr>
          <p:nvPr/>
        </p:nvSpPr>
        <p:spPr bwMode="auto">
          <a:xfrm flipH="1" flipV="1">
            <a:off x="6553199" y="3505200"/>
            <a:ext cx="1360487" cy="76200"/>
          </a:xfrm>
          <a:prstGeom prst="line">
            <a:avLst/>
          </a:prstGeom>
          <a:noFill/>
          <a:ln w="38100">
            <a:solidFill>
              <a:srgbClr val="000000"/>
            </a:solidFill>
            <a:round/>
            <a:headEnd type="oval" w="sm" len="sm"/>
            <a:tailEnd type="triangle" w="med" len="med"/>
          </a:ln>
          <a:effectLst/>
        </p:spPr>
        <p:txBody>
          <a:bodyPr wrap="square">
            <a:spAutoFit/>
          </a:bodyPr>
          <a:lstStyle/>
          <a:p>
            <a:endParaRPr lang="en-US"/>
          </a:p>
        </p:txBody>
      </p:sp>
      <p:sp>
        <p:nvSpPr>
          <p:cNvPr id="5" name="Line 18"/>
          <p:cNvSpPr>
            <a:spLocks noChangeShapeType="1"/>
          </p:cNvSpPr>
          <p:nvPr/>
        </p:nvSpPr>
        <p:spPr bwMode="auto">
          <a:xfrm flipH="1">
            <a:off x="6172200" y="2133600"/>
            <a:ext cx="1131887" cy="381000"/>
          </a:xfrm>
          <a:prstGeom prst="line">
            <a:avLst/>
          </a:prstGeom>
          <a:noFill/>
          <a:ln w="38100">
            <a:solidFill>
              <a:srgbClr val="000000"/>
            </a:solidFill>
            <a:round/>
            <a:headEnd type="oval" w="sm" len="sm"/>
            <a:tailEnd type="triangle" w="med" len="med"/>
          </a:ln>
          <a:effectLst/>
        </p:spPr>
        <p:txBody>
          <a:bodyPr wrap="square">
            <a:spAutoFit/>
          </a:bodyPr>
          <a:lstStyle/>
          <a:p>
            <a:endParaRPr lang="en-US"/>
          </a:p>
        </p:txBody>
      </p:sp>
      <p:sp>
        <p:nvSpPr>
          <p:cNvPr id="6" name="TextBox 5"/>
          <p:cNvSpPr txBox="1"/>
          <p:nvPr/>
        </p:nvSpPr>
        <p:spPr>
          <a:xfrm>
            <a:off x="7391400" y="1905000"/>
            <a:ext cx="718466" cy="369332"/>
          </a:xfrm>
          <a:prstGeom prst="rect">
            <a:avLst/>
          </a:prstGeom>
          <a:noFill/>
        </p:spPr>
        <p:txBody>
          <a:bodyPr wrap="square" rtlCol="0">
            <a:spAutoFit/>
          </a:bodyPr>
          <a:lstStyle/>
          <a:p>
            <a:r>
              <a:rPr lang="en-US" dirty="0" smtClean="0"/>
              <a:t>DNA</a:t>
            </a:r>
            <a:endParaRPr lang="en-US" dirty="0"/>
          </a:p>
        </p:txBody>
      </p:sp>
      <p:sp>
        <p:nvSpPr>
          <p:cNvPr id="7" name="TextBox 6"/>
          <p:cNvSpPr txBox="1"/>
          <p:nvPr/>
        </p:nvSpPr>
        <p:spPr>
          <a:xfrm>
            <a:off x="7924800" y="3505200"/>
            <a:ext cx="705642" cy="369332"/>
          </a:xfrm>
          <a:prstGeom prst="rect">
            <a:avLst/>
          </a:prstGeom>
          <a:noFill/>
        </p:spPr>
        <p:txBody>
          <a:bodyPr wrap="none" rtlCol="0">
            <a:spAutoFit/>
          </a:bodyPr>
          <a:lstStyle/>
          <a:p>
            <a:r>
              <a:rPr lang="en-US" dirty="0" smtClean="0"/>
              <a:t>RNA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02" name="Rectangle 2"/>
          <p:cNvSpPr>
            <a:spLocks noGrp="1" noChangeArrowheads="1"/>
          </p:cNvSpPr>
          <p:nvPr>
            <p:ph type="title"/>
          </p:nvPr>
        </p:nvSpPr>
        <p:spPr/>
        <p:txBody>
          <a:bodyPr/>
          <a:lstStyle/>
          <a:p>
            <a:r>
              <a:rPr lang="en-GB" dirty="0" smtClean="0"/>
              <a:t>Ribosomal RNA</a:t>
            </a:r>
            <a:endParaRPr lang="en-GB" dirty="0"/>
          </a:p>
        </p:txBody>
      </p:sp>
      <p:sp>
        <p:nvSpPr>
          <p:cNvPr id="2150404" name="Rectangle 4"/>
          <p:cNvSpPr>
            <a:spLocks noChangeArrowheads="1"/>
          </p:cNvSpPr>
          <p:nvPr/>
        </p:nvSpPr>
        <p:spPr bwMode="auto">
          <a:xfrm>
            <a:off x="533400" y="1752600"/>
            <a:ext cx="3424237" cy="1200329"/>
          </a:xfrm>
          <a:prstGeom prst="rect">
            <a:avLst/>
          </a:prstGeom>
          <a:noFill/>
          <a:ln w="38100" algn="ctr">
            <a:noFill/>
            <a:miter lim="800000"/>
            <a:headEnd/>
            <a:tailEnd/>
          </a:ln>
          <a:effectLst/>
        </p:spPr>
        <p:txBody>
          <a:bodyPr>
            <a:spAutoFit/>
          </a:bodyPr>
          <a:lstStyle/>
          <a:p>
            <a:pPr>
              <a:spcBef>
                <a:spcPct val="20000"/>
              </a:spcBef>
              <a:buClr>
                <a:srgbClr val="10BC45"/>
              </a:buClr>
              <a:buSzPct val="80000"/>
              <a:buFont typeface="Arial" pitchFamily="34" charset="0"/>
              <a:buChar char="•"/>
            </a:pPr>
            <a:r>
              <a:rPr lang="en-GB" sz="2400" dirty="0" smtClean="0"/>
              <a:t>Makes up part of the </a:t>
            </a:r>
            <a:r>
              <a:rPr lang="en-GB" sz="2400" b="1" dirty="0" smtClean="0">
                <a:solidFill>
                  <a:srgbClr val="10BC45"/>
                </a:solidFill>
              </a:rPr>
              <a:t>ribosome</a:t>
            </a:r>
            <a:r>
              <a:rPr lang="en-GB" sz="2400" dirty="0" smtClean="0"/>
              <a:t> </a:t>
            </a:r>
            <a:r>
              <a:rPr lang="en-GB" sz="2400" dirty="0"/>
              <a:t>– </a:t>
            </a:r>
            <a:r>
              <a:rPr lang="en-GB" sz="2400" dirty="0" smtClean="0"/>
              <a:t>made in the nucleolus</a:t>
            </a:r>
            <a:endParaRPr lang="en-GB" sz="2400" dirty="0"/>
          </a:p>
        </p:txBody>
      </p:sp>
      <p:pic>
        <p:nvPicPr>
          <p:cNvPr id="2150414" name="Picture 14" descr="forward_arrow_colour">
            <a:hlinkClick r:id="" action="ppaction://hlinkshowjump?jump=nextslide"/>
          </p:cNvPr>
          <p:cNvPicPr>
            <a:picLocks noChangeAspect="1" noChangeArrowheads="1"/>
          </p:cNvPicPr>
          <p:nvPr/>
        </p:nvPicPr>
        <p:blipFill>
          <a:blip r:embed="rId3" cstate="print"/>
          <a:srcRect/>
          <a:stretch>
            <a:fillRect/>
          </a:stretch>
        </p:blipFill>
        <p:spPr bwMode="auto">
          <a:xfrm>
            <a:off x="8447088" y="6167438"/>
            <a:ext cx="630237" cy="574675"/>
          </a:xfrm>
          <a:prstGeom prst="rect">
            <a:avLst/>
          </a:prstGeom>
          <a:noFill/>
        </p:spPr>
      </p:pic>
      <p:pic>
        <p:nvPicPr>
          <p:cNvPr id="2150415" name="Picture 15" descr="ribosome+mRNA 0"/>
          <p:cNvPicPr>
            <a:picLocks noChangeAspect="1" noChangeArrowheads="1"/>
          </p:cNvPicPr>
          <p:nvPr/>
        </p:nvPicPr>
        <p:blipFill>
          <a:blip r:embed="rId4" cstate="print"/>
          <a:srcRect r="43869"/>
          <a:stretch>
            <a:fillRect/>
          </a:stretch>
        </p:blipFill>
        <p:spPr bwMode="auto">
          <a:xfrm>
            <a:off x="4216400" y="1779588"/>
            <a:ext cx="4398963" cy="2897187"/>
          </a:xfrm>
          <a:prstGeom prst="rect">
            <a:avLst/>
          </a:prstGeom>
          <a:noFill/>
          <a:ln w="9525">
            <a:noFill/>
            <a:miter lim="800000"/>
            <a:headEnd/>
            <a:tailEnd/>
          </a:ln>
        </p:spPr>
      </p:pic>
      <p:sp>
        <p:nvSpPr>
          <p:cNvPr id="2150416" name="Text Box 16"/>
          <p:cNvSpPr txBox="1">
            <a:spLocks noChangeArrowheads="1"/>
          </p:cNvSpPr>
          <p:nvPr/>
        </p:nvSpPr>
        <p:spPr bwMode="auto">
          <a:xfrm>
            <a:off x="7416800" y="4432300"/>
            <a:ext cx="1244600" cy="822325"/>
          </a:xfrm>
          <a:prstGeom prst="rect">
            <a:avLst/>
          </a:prstGeom>
          <a:noFill/>
          <a:ln w="38100" algn="ctr">
            <a:noFill/>
            <a:miter lim="800000"/>
            <a:headEnd/>
            <a:tailEnd/>
          </a:ln>
          <a:effectLst/>
        </p:spPr>
        <p:txBody>
          <a:bodyPr>
            <a:spAutoFit/>
          </a:bodyPr>
          <a:lstStyle/>
          <a:p>
            <a:pPr algn="ctr"/>
            <a:r>
              <a:rPr lang="en-GB" b="1">
                <a:solidFill>
                  <a:srgbClr val="10BC45"/>
                </a:solidFill>
              </a:rPr>
              <a:t>mRNA strand</a:t>
            </a:r>
          </a:p>
        </p:txBody>
      </p:sp>
      <p:sp>
        <p:nvSpPr>
          <p:cNvPr id="2150421" name="Line 21"/>
          <p:cNvSpPr>
            <a:spLocks noChangeShapeType="1"/>
          </p:cNvSpPr>
          <p:nvPr/>
        </p:nvSpPr>
        <p:spPr bwMode="auto">
          <a:xfrm flipH="1" flipV="1">
            <a:off x="7543800" y="3568700"/>
            <a:ext cx="508000" cy="825500"/>
          </a:xfrm>
          <a:prstGeom prst="line">
            <a:avLst/>
          </a:prstGeom>
          <a:noFill/>
          <a:ln w="38100">
            <a:solidFill>
              <a:schemeClr val="tx1"/>
            </a:solidFill>
            <a:round/>
            <a:headEnd type="oval" w="sm" len="sm"/>
            <a:tailEnd type="triangle" w="med" len="med"/>
          </a:ln>
          <a:effectLst/>
        </p:spPr>
        <p:txBody>
          <a:bodyPr>
            <a:spAutoFit/>
          </a:bodyPr>
          <a:lstStyle/>
          <a:p>
            <a:endParaRPr lang="en-US"/>
          </a:p>
        </p:txBody>
      </p:sp>
      <p:sp>
        <p:nvSpPr>
          <p:cNvPr id="2150417" name="Text Box 17"/>
          <p:cNvSpPr txBox="1">
            <a:spLocks noChangeArrowheads="1"/>
          </p:cNvSpPr>
          <p:nvPr/>
        </p:nvSpPr>
        <p:spPr bwMode="auto">
          <a:xfrm>
            <a:off x="7150100" y="1917700"/>
            <a:ext cx="1562100" cy="457200"/>
          </a:xfrm>
          <a:prstGeom prst="rect">
            <a:avLst/>
          </a:prstGeom>
          <a:noFill/>
          <a:ln w="38100" algn="ctr">
            <a:noFill/>
            <a:miter lim="800000"/>
            <a:headEnd/>
            <a:tailEnd/>
          </a:ln>
          <a:effectLst/>
        </p:spPr>
        <p:txBody>
          <a:bodyPr>
            <a:spAutoFit/>
          </a:bodyPr>
          <a:lstStyle/>
          <a:p>
            <a:pPr algn="ctr"/>
            <a:r>
              <a:rPr lang="en-GB" b="1">
                <a:solidFill>
                  <a:srgbClr val="10BC45"/>
                </a:solidFill>
              </a:rPr>
              <a:t>ribosome</a:t>
            </a:r>
          </a:p>
        </p:txBody>
      </p:sp>
      <p:sp>
        <p:nvSpPr>
          <p:cNvPr id="2150422" name="Line 22"/>
          <p:cNvSpPr>
            <a:spLocks noChangeShapeType="1"/>
          </p:cNvSpPr>
          <p:nvPr/>
        </p:nvSpPr>
        <p:spPr bwMode="auto">
          <a:xfrm flipH="1">
            <a:off x="6515100" y="2387600"/>
            <a:ext cx="1244600" cy="406400"/>
          </a:xfrm>
          <a:prstGeom prst="line">
            <a:avLst/>
          </a:prstGeom>
          <a:noFill/>
          <a:ln w="38100">
            <a:solidFill>
              <a:schemeClr val="tx1"/>
            </a:solidFill>
            <a:round/>
            <a:headEnd type="oval" w="sm" len="sm"/>
            <a:tailEnd type="triangle" w="med" len="med"/>
          </a:ln>
          <a:effectLst/>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0404"/>
                                        </p:tgtEl>
                                        <p:attrNameLst>
                                          <p:attrName>style.visibility</p:attrName>
                                        </p:attrNameLst>
                                      </p:cBhvr>
                                      <p:to>
                                        <p:strVal val="visible"/>
                                      </p:to>
                                    </p:set>
                                    <p:animEffect transition="in" filter="dissolve">
                                      <p:cBhvr>
                                        <p:cTn id="7" dur="500"/>
                                        <p:tgtEl>
                                          <p:spTgt spid="21504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50415"/>
                                        </p:tgtEl>
                                        <p:attrNameLst>
                                          <p:attrName>style.visibility</p:attrName>
                                        </p:attrNameLst>
                                      </p:cBhvr>
                                      <p:to>
                                        <p:strVal val="visible"/>
                                      </p:to>
                                    </p:set>
                                    <p:animEffect transition="in" filter="wipe(left)">
                                      <p:cBhvr>
                                        <p:cTn id="11" dur="500"/>
                                        <p:tgtEl>
                                          <p:spTgt spid="2150415"/>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50417"/>
                                        </p:tgtEl>
                                        <p:attrNameLst>
                                          <p:attrName>style.visibility</p:attrName>
                                        </p:attrNameLst>
                                      </p:cBhvr>
                                      <p:to>
                                        <p:strVal val="visible"/>
                                      </p:to>
                                    </p:set>
                                    <p:animEffect transition="in" filter="wipe(right)">
                                      <p:cBhvr>
                                        <p:cTn id="15" dur="500"/>
                                        <p:tgtEl>
                                          <p:spTgt spid="215041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150422"/>
                                        </p:tgtEl>
                                        <p:attrNameLst>
                                          <p:attrName>style.visibility</p:attrName>
                                        </p:attrNameLst>
                                      </p:cBhvr>
                                      <p:to>
                                        <p:strVal val="visible"/>
                                      </p:to>
                                    </p:set>
                                    <p:animEffect transition="in" filter="wipe(right)">
                                      <p:cBhvr>
                                        <p:cTn id="19" dur="500"/>
                                        <p:tgtEl>
                                          <p:spTgt spid="21504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50416"/>
                                        </p:tgtEl>
                                        <p:attrNameLst>
                                          <p:attrName>style.visibility</p:attrName>
                                        </p:attrNameLst>
                                      </p:cBhvr>
                                      <p:to>
                                        <p:strVal val="visible"/>
                                      </p:to>
                                    </p:set>
                                    <p:animEffect transition="in" filter="wipe(down)">
                                      <p:cBhvr>
                                        <p:cTn id="23" dur="500"/>
                                        <p:tgtEl>
                                          <p:spTgt spid="21504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50421"/>
                                        </p:tgtEl>
                                        <p:attrNameLst>
                                          <p:attrName>style.visibility</p:attrName>
                                        </p:attrNameLst>
                                      </p:cBhvr>
                                      <p:to>
                                        <p:strVal val="visible"/>
                                      </p:to>
                                    </p:set>
                                    <p:animEffect transition="in" filter="wipe(down)">
                                      <p:cBhvr>
                                        <p:cTn id="27" dur="500"/>
                                        <p:tgtEl>
                                          <p:spTgt spid="2150421"/>
                                        </p:tgtEl>
                                      </p:cBhvr>
                                    </p:animEffect>
                                  </p:childTnLst>
                                </p:cTn>
                              </p:par>
                              <p:par>
                                <p:cTn id="28" presetID="1" presetClass="entr" presetSubtype="0" fill="hold" nodeType="withEffect">
                                  <p:stCondLst>
                                    <p:cond delay="0"/>
                                  </p:stCondLst>
                                  <p:childTnLst>
                                    <p:set>
                                      <p:cBhvr>
                                        <p:cTn id="29" dur="1" fill="hold">
                                          <p:stCondLst>
                                            <p:cond delay="0"/>
                                          </p:stCondLst>
                                        </p:cTn>
                                        <p:tgtEl>
                                          <p:spTgt spid="2150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04" grpId="0"/>
      <p:bldP spid="2150416" grpId="0"/>
      <p:bldP spid="2150421" grpId="0" animBg="1"/>
      <p:bldP spid="2150417" grpId="0"/>
      <p:bldP spid="21504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5527" name="Picture 7" descr="tRNA"/>
          <p:cNvPicPr>
            <a:picLocks noChangeAspect="1" noChangeArrowheads="1"/>
          </p:cNvPicPr>
          <p:nvPr/>
        </p:nvPicPr>
        <p:blipFill>
          <a:blip r:embed="rId3" cstate="print"/>
          <a:srcRect/>
          <a:stretch>
            <a:fillRect/>
          </a:stretch>
        </p:blipFill>
        <p:spPr bwMode="auto">
          <a:xfrm>
            <a:off x="3630613" y="1855788"/>
            <a:ext cx="3465512" cy="4159250"/>
          </a:xfrm>
          <a:prstGeom prst="rect">
            <a:avLst/>
          </a:prstGeom>
          <a:noFill/>
        </p:spPr>
      </p:pic>
      <p:sp>
        <p:nvSpPr>
          <p:cNvPr id="2155522" name="Rectangle 2"/>
          <p:cNvSpPr>
            <a:spLocks noGrp="1" noChangeArrowheads="1"/>
          </p:cNvSpPr>
          <p:nvPr>
            <p:ph type="title"/>
          </p:nvPr>
        </p:nvSpPr>
        <p:spPr/>
        <p:txBody>
          <a:bodyPr/>
          <a:lstStyle/>
          <a:p>
            <a:r>
              <a:rPr lang="en-GB" dirty="0" smtClean="0"/>
              <a:t>Transfer RNA</a:t>
            </a:r>
            <a:endParaRPr lang="en-GB" dirty="0"/>
          </a:p>
        </p:txBody>
      </p:sp>
      <p:sp>
        <p:nvSpPr>
          <p:cNvPr id="2155534" name="Text Box 14"/>
          <p:cNvSpPr txBox="1">
            <a:spLocks noChangeArrowheads="1"/>
          </p:cNvSpPr>
          <p:nvPr/>
        </p:nvSpPr>
        <p:spPr bwMode="auto">
          <a:xfrm>
            <a:off x="6616700" y="5195888"/>
            <a:ext cx="1985963" cy="457200"/>
          </a:xfrm>
          <a:prstGeom prst="rect">
            <a:avLst/>
          </a:prstGeom>
          <a:noFill/>
          <a:ln w="38100" algn="ctr">
            <a:noFill/>
            <a:miter lim="800000"/>
            <a:headEnd/>
            <a:tailEnd/>
          </a:ln>
          <a:effectLst/>
        </p:spPr>
        <p:txBody>
          <a:bodyPr>
            <a:spAutoFit/>
          </a:bodyPr>
          <a:lstStyle/>
          <a:p>
            <a:pPr algn="ctr"/>
            <a:r>
              <a:rPr lang="en-GB" b="1">
                <a:solidFill>
                  <a:srgbClr val="10BC45"/>
                </a:solidFill>
              </a:rPr>
              <a:t>nucleotides</a:t>
            </a:r>
          </a:p>
        </p:txBody>
      </p:sp>
      <p:sp>
        <p:nvSpPr>
          <p:cNvPr id="2155536" name="Line 16"/>
          <p:cNvSpPr>
            <a:spLocks noChangeShapeType="1"/>
          </p:cNvSpPr>
          <p:nvPr/>
        </p:nvSpPr>
        <p:spPr bwMode="auto">
          <a:xfrm flipH="1" flipV="1">
            <a:off x="6167438" y="4421188"/>
            <a:ext cx="382587" cy="989012"/>
          </a:xfrm>
          <a:prstGeom prst="line">
            <a:avLst/>
          </a:prstGeom>
          <a:noFill/>
          <a:ln w="38100">
            <a:solidFill>
              <a:srgbClr val="000000"/>
            </a:solidFill>
            <a:round/>
            <a:headEnd type="oval" w="sm" len="sm"/>
            <a:tailEnd type="triangle" w="med" len="med"/>
          </a:ln>
          <a:effectLst/>
        </p:spPr>
        <p:txBody>
          <a:bodyPr>
            <a:spAutoFit/>
          </a:bodyPr>
          <a:lstStyle/>
          <a:p>
            <a:endParaRPr lang="en-US"/>
          </a:p>
        </p:txBody>
      </p:sp>
      <p:sp>
        <p:nvSpPr>
          <p:cNvPr id="2155537" name="Line 17"/>
          <p:cNvSpPr>
            <a:spLocks noChangeShapeType="1"/>
          </p:cNvSpPr>
          <p:nvPr/>
        </p:nvSpPr>
        <p:spPr bwMode="auto">
          <a:xfrm flipH="1" flipV="1">
            <a:off x="5597525" y="5137150"/>
            <a:ext cx="952500" cy="273050"/>
          </a:xfrm>
          <a:prstGeom prst="line">
            <a:avLst/>
          </a:prstGeom>
          <a:noFill/>
          <a:ln w="38100">
            <a:solidFill>
              <a:srgbClr val="000000"/>
            </a:solidFill>
            <a:round/>
            <a:headEnd type="oval" w="sm" len="sm"/>
            <a:tailEnd type="triangle" w="med" len="med"/>
          </a:ln>
          <a:effectLst/>
        </p:spPr>
        <p:txBody>
          <a:bodyPr>
            <a:spAutoFit/>
          </a:bodyPr>
          <a:lstStyle/>
          <a:p>
            <a:endParaRPr lang="en-US"/>
          </a:p>
        </p:txBody>
      </p:sp>
      <p:sp>
        <p:nvSpPr>
          <p:cNvPr id="2155530" name="Text Box 10"/>
          <p:cNvSpPr txBox="1">
            <a:spLocks noChangeArrowheads="1"/>
          </p:cNvSpPr>
          <p:nvPr/>
        </p:nvSpPr>
        <p:spPr bwMode="auto">
          <a:xfrm>
            <a:off x="6334125" y="1682750"/>
            <a:ext cx="2476500" cy="822325"/>
          </a:xfrm>
          <a:prstGeom prst="rect">
            <a:avLst/>
          </a:prstGeom>
          <a:noFill/>
          <a:ln w="38100" algn="ctr">
            <a:noFill/>
            <a:miter lim="800000"/>
            <a:headEnd/>
            <a:tailEnd/>
          </a:ln>
          <a:effectLst/>
        </p:spPr>
        <p:txBody>
          <a:bodyPr>
            <a:spAutoFit/>
          </a:bodyPr>
          <a:lstStyle/>
          <a:p>
            <a:pPr algn="ctr">
              <a:spcBef>
                <a:spcPct val="0"/>
              </a:spcBef>
            </a:pPr>
            <a:r>
              <a:rPr lang="en-GB" b="1">
                <a:solidFill>
                  <a:srgbClr val="10BC45"/>
                </a:solidFill>
              </a:rPr>
              <a:t>amino acid</a:t>
            </a:r>
          </a:p>
          <a:p>
            <a:pPr algn="ctr">
              <a:spcBef>
                <a:spcPct val="0"/>
              </a:spcBef>
            </a:pPr>
            <a:r>
              <a:rPr lang="en-GB" b="1">
                <a:solidFill>
                  <a:srgbClr val="10BC45"/>
                </a:solidFill>
              </a:rPr>
              <a:t>attachment site</a:t>
            </a:r>
          </a:p>
        </p:txBody>
      </p:sp>
      <p:sp>
        <p:nvSpPr>
          <p:cNvPr id="2155538" name="Line 18"/>
          <p:cNvSpPr>
            <a:spLocks noChangeShapeType="1"/>
          </p:cNvSpPr>
          <p:nvPr/>
        </p:nvSpPr>
        <p:spPr bwMode="auto">
          <a:xfrm flipH="1">
            <a:off x="5249863" y="2122488"/>
            <a:ext cx="1055687" cy="6350"/>
          </a:xfrm>
          <a:prstGeom prst="line">
            <a:avLst/>
          </a:prstGeom>
          <a:noFill/>
          <a:ln w="38100">
            <a:solidFill>
              <a:srgbClr val="000000"/>
            </a:solidFill>
            <a:round/>
            <a:headEnd type="oval" w="sm" len="sm"/>
            <a:tailEnd type="triangle" w="med" len="med"/>
          </a:ln>
          <a:effectLst/>
        </p:spPr>
        <p:txBody>
          <a:bodyPr>
            <a:spAutoFit/>
          </a:bodyPr>
          <a:lstStyle/>
          <a:p>
            <a:endParaRPr lang="en-US"/>
          </a:p>
        </p:txBody>
      </p:sp>
      <p:sp>
        <p:nvSpPr>
          <p:cNvPr id="2155528" name="Text Box 8"/>
          <p:cNvSpPr txBox="1">
            <a:spLocks noChangeArrowheads="1"/>
          </p:cNvSpPr>
          <p:nvPr/>
        </p:nvSpPr>
        <p:spPr bwMode="auto">
          <a:xfrm>
            <a:off x="4632325" y="6208713"/>
            <a:ext cx="1736725" cy="457200"/>
          </a:xfrm>
          <a:prstGeom prst="rect">
            <a:avLst/>
          </a:prstGeom>
          <a:noFill/>
          <a:ln w="38100" algn="ctr">
            <a:noFill/>
            <a:miter lim="800000"/>
            <a:headEnd/>
            <a:tailEnd/>
          </a:ln>
          <a:effectLst/>
        </p:spPr>
        <p:txBody>
          <a:bodyPr>
            <a:spAutoFit/>
          </a:bodyPr>
          <a:lstStyle/>
          <a:p>
            <a:pPr algn="ctr"/>
            <a:r>
              <a:rPr lang="en-GB" b="1">
                <a:solidFill>
                  <a:srgbClr val="10BC45"/>
                </a:solidFill>
              </a:rPr>
              <a:t>anticodon</a:t>
            </a:r>
          </a:p>
        </p:txBody>
      </p:sp>
      <p:grpSp>
        <p:nvGrpSpPr>
          <p:cNvPr id="2" name="Group 42"/>
          <p:cNvGrpSpPr>
            <a:grpSpLocks/>
          </p:cNvGrpSpPr>
          <p:nvPr/>
        </p:nvGrpSpPr>
        <p:grpSpPr bwMode="auto">
          <a:xfrm>
            <a:off x="5153025" y="5921375"/>
            <a:ext cx="628650" cy="244475"/>
            <a:chOff x="3246" y="3730"/>
            <a:chExt cx="396" cy="154"/>
          </a:xfrm>
        </p:grpSpPr>
        <p:sp>
          <p:nvSpPr>
            <p:cNvPr id="2155540" name="Line 20"/>
            <p:cNvSpPr>
              <a:spLocks noChangeShapeType="1"/>
            </p:cNvSpPr>
            <p:nvPr/>
          </p:nvSpPr>
          <p:spPr bwMode="auto">
            <a:xfrm rot="10800000">
              <a:off x="3632" y="3730"/>
              <a:ext cx="0" cy="152"/>
            </a:xfrm>
            <a:prstGeom prst="line">
              <a:avLst/>
            </a:prstGeom>
            <a:noFill/>
            <a:ln w="38100">
              <a:solidFill>
                <a:srgbClr val="000000"/>
              </a:solidFill>
              <a:round/>
              <a:headEnd/>
              <a:tailEnd/>
            </a:ln>
            <a:effectLst/>
          </p:spPr>
          <p:txBody>
            <a:bodyPr>
              <a:spAutoFit/>
            </a:bodyPr>
            <a:lstStyle/>
            <a:p>
              <a:endParaRPr lang="en-US"/>
            </a:p>
          </p:txBody>
        </p:sp>
        <p:sp>
          <p:nvSpPr>
            <p:cNvPr id="2155541" name="Line 21"/>
            <p:cNvSpPr>
              <a:spLocks noChangeShapeType="1"/>
            </p:cNvSpPr>
            <p:nvPr/>
          </p:nvSpPr>
          <p:spPr bwMode="auto">
            <a:xfrm rot="10800000">
              <a:off x="3252" y="3732"/>
              <a:ext cx="0" cy="152"/>
            </a:xfrm>
            <a:prstGeom prst="line">
              <a:avLst/>
            </a:prstGeom>
            <a:noFill/>
            <a:ln w="38100">
              <a:solidFill>
                <a:srgbClr val="000000"/>
              </a:solidFill>
              <a:round/>
              <a:headEnd/>
              <a:tailEnd/>
            </a:ln>
            <a:effectLst/>
          </p:spPr>
          <p:txBody>
            <a:bodyPr>
              <a:spAutoFit/>
            </a:bodyPr>
            <a:lstStyle/>
            <a:p>
              <a:endParaRPr lang="en-US"/>
            </a:p>
          </p:txBody>
        </p:sp>
        <p:sp>
          <p:nvSpPr>
            <p:cNvPr id="2155543" name="Line 23"/>
            <p:cNvSpPr>
              <a:spLocks noChangeShapeType="1"/>
            </p:cNvSpPr>
            <p:nvPr/>
          </p:nvSpPr>
          <p:spPr bwMode="auto">
            <a:xfrm rot="5400000">
              <a:off x="3444" y="3674"/>
              <a:ext cx="0" cy="396"/>
            </a:xfrm>
            <a:prstGeom prst="line">
              <a:avLst/>
            </a:prstGeom>
            <a:noFill/>
            <a:ln w="38100">
              <a:solidFill>
                <a:srgbClr val="000000"/>
              </a:solidFill>
              <a:round/>
              <a:headEnd/>
              <a:tailEnd/>
            </a:ln>
            <a:effectLst/>
          </p:spPr>
          <p:txBody>
            <a:bodyPr>
              <a:spAutoFit/>
            </a:bodyPr>
            <a:lstStyle/>
            <a:p>
              <a:endParaRPr lang="en-US"/>
            </a:p>
          </p:txBody>
        </p:sp>
      </p:grpSp>
      <p:sp>
        <p:nvSpPr>
          <p:cNvPr id="2155546" name="Rectangle 26"/>
          <p:cNvSpPr>
            <a:spLocks noChangeArrowheads="1"/>
          </p:cNvSpPr>
          <p:nvPr/>
        </p:nvSpPr>
        <p:spPr bwMode="auto">
          <a:xfrm>
            <a:off x="563563" y="2159000"/>
            <a:ext cx="3125787" cy="2382191"/>
          </a:xfrm>
          <a:prstGeom prst="rect">
            <a:avLst/>
          </a:prstGeom>
          <a:noFill/>
          <a:ln w="38100" algn="ctr">
            <a:noFill/>
            <a:miter lim="800000"/>
            <a:headEnd/>
            <a:tailEnd/>
          </a:ln>
          <a:effectLst/>
        </p:spPr>
        <p:txBody>
          <a:bodyPr>
            <a:spAutoFit/>
          </a:bodyPr>
          <a:lstStyle/>
          <a:p>
            <a:pPr>
              <a:spcBef>
                <a:spcPct val="20000"/>
              </a:spcBef>
              <a:buClr>
                <a:srgbClr val="10BC45"/>
              </a:buClr>
              <a:buSzPct val="80000"/>
              <a:buFont typeface="Arial" pitchFamily="34" charset="0"/>
              <a:buChar char="•"/>
            </a:pPr>
            <a:r>
              <a:rPr lang="en-GB" sz="2400" dirty="0" smtClean="0"/>
              <a:t>Found in the cytoplasm</a:t>
            </a:r>
          </a:p>
          <a:p>
            <a:pPr>
              <a:spcBef>
                <a:spcPct val="20000"/>
              </a:spcBef>
              <a:buClr>
                <a:srgbClr val="10BC45"/>
              </a:buClr>
              <a:buSzPct val="80000"/>
              <a:buFont typeface="Arial" pitchFamily="34" charset="0"/>
              <a:buChar char="•"/>
            </a:pPr>
            <a:r>
              <a:rPr lang="en-GB" sz="2400" dirty="0" smtClean="0"/>
              <a:t>Used to carry amino acids to the ribosome during protein synthesis</a:t>
            </a:r>
            <a:endParaRPr lang="en-GB" sz="2400" dirty="0"/>
          </a:p>
        </p:txBody>
      </p:sp>
      <p:sp>
        <p:nvSpPr>
          <p:cNvPr id="2155551" name="Text Box 31"/>
          <p:cNvSpPr txBox="1">
            <a:spLocks noChangeArrowheads="1"/>
          </p:cNvSpPr>
          <p:nvPr/>
        </p:nvSpPr>
        <p:spPr bwMode="auto">
          <a:xfrm>
            <a:off x="3822700" y="1847850"/>
            <a:ext cx="1141413" cy="457200"/>
          </a:xfrm>
          <a:prstGeom prst="rect">
            <a:avLst/>
          </a:prstGeom>
          <a:noFill/>
          <a:ln w="38100" algn="ctr">
            <a:noFill/>
            <a:miter lim="800000"/>
            <a:headEnd/>
            <a:tailEnd/>
          </a:ln>
          <a:effectLst/>
        </p:spPr>
        <p:txBody>
          <a:bodyPr>
            <a:spAutoFit/>
          </a:bodyPr>
          <a:lstStyle/>
          <a:p>
            <a:pPr algn="ctr"/>
            <a:r>
              <a:rPr lang="en-GB" b="1">
                <a:solidFill>
                  <a:srgbClr val="993399"/>
                </a:solidFill>
              </a:rPr>
              <a:t>3’ end</a:t>
            </a:r>
          </a:p>
        </p:txBody>
      </p:sp>
      <p:sp>
        <p:nvSpPr>
          <p:cNvPr id="2155552" name="Text Box 32"/>
          <p:cNvSpPr txBox="1">
            <a:spLocks noChangeArrowheads="1"/>
          </p:cNvSpPr>
          <p:nvPr/>
        </p:nvSpPr>
        <p:spPr bwMode="auto">
          <a:xfrm>
            <a:off x="5459413" y="2513013"/>
            <a:ext cx="1141412" cy="457200"/>
          </a:xfrm>
          <a:prstGeom prst="rect">
            <a:avLst/>
          </a:prstGeom>
          <a:noFill/>
          <a:ln w="38100" algn="ctr">
            <a:noFill/>
            <a:miter lim="800000"/>
            <a:headEnd/>
            <a:tailEnd/>
          </a:ln>
          <a:effectLst/>
        </p:spPr>
        <p:txBody>
          <a:bodyPr>
            <a:spAutoFit/>
          </a:bodyPr>
          <a:lstStyle/>
          <a:p>
            <a:pPr algn="ctr"/>
            <a:r>
              <a:rPr lang="en-GB" b="1">
                <a:solidFill>
                  <a:srgbClr val="0066FF"/>
                </a:solidFill>
              </a:rPr>
              <a:t>5’ end</a:t>
            </a:r>
          </a:p>
        </p:txBody>
      </p:sp>
      <p:sp>
        <p:nvSpPr>
          <p:cNvPr id="2155553" name="Text Box 33"/>
          <p:cNvSpPr txBox="1">
            <a:spLocks noChangeArrowheads="1"/>
          </p:cNvSpPr>
          <p:nvPr/>
        </p:nvSpPr>
        <p:spPr bwMode="auto">
          <a:xfrm>
            <a:off x="6337300" y="3124200"/>
            <a:ext cx="2446338" cy="457200"/>
          </a:xfrm>
          <a:prstGeom prst="rect">
            <a:avLst/>
          </a:prstGeom>
          <a:noFill/>
          <a:ln w="38100" algn="ctr">
            <a:noFill/>
            <a:miter lim="800000"/>
            <a:headEnd/>
            <a:tailEnd/>
          </a:ln>
          <a:effectLst/>
        </p:spPr>
        <p:txBody>
          <a:bodyPr>
            <a:spAutoFit/>
          </a:bodyPr>
          <a:lstStyle/>
          <a:p>
            <a:pPr algn="ctr"/>
            <a:r>
              <a:rPr lang="en-GB" b="1">
                <a:solidFill>
                  <a:srgbClr val="10BC45"/>
                </a:solidFill>
              </a:rPr>
              <a:t>hydrogen bond</a:t>
            </a:r>
          </a:p>
        </p:txBody>
      </p:sp>
      <p:sp>
        <p:nvSpPr>
          <p:cNvPr id="2155554" name="Line 34"/>
          <p:cNvSpPr>
            <a:spLocks noChangeShapeType="1"/>
          </p:cNvSpPr>
          <p:nvPr/>
        </p:nvSpPr>
        <p:spPr bwMode="auto">
          <a:xfrm flipH="1">
            <a:off x="5233988" y="3382963"/>
            <a:ext cx="1074737" cy="271462"/>
          </a:xfrm>
          <a:prstGeom prst="line">
            <a:avLst/>
          </a:prstGeom>
          <a:noFill/>
          <a:ln w="38100">
            <a:solidFill>
              <a:srgbClr val="000000"/>
            </a:solidFill>
            <a:round/>
            <a:headEnd type="oval" w="sm" len="sm"/>
            <a:tailEnd type="triangle" w="med" len="med"/>
          </a:ln>
          <a:effectLst/>
        </p:spPr>
        <p:txBody>
          <a:bodyPr>
            <a:spAutoFit/>
          </a:bodyPr>
          <a:lstStyle/>
          <a:p>
            <a:endParaRPr lang="en-US"/>
          </a:p>
        </p:txBody>
      </p:sp>
      <p:pic>
        <p:nvPicPr>
          <p:cNvPr id="2155561" name="Picture 41" descr="forward_arrow_colour">
            <a:hlinkClick r:id="" action="ppaction://hlinkshowjump?jump=nextslide"/>
          </p:cNvPr>
          <p:cNvPicPr>
            <a:picLocks noChangeAspect="1" noChangeArrowheads="1"/>
          </p:cNvPicPr>
          <p:nvPr/>
        </p:nvPicPr>
        <p:blipFill>
          <a:blip r:embed="rId4" cstate="print"/>
          <a:srcRect/>
          <a:stretch>
            <a:fillRect/>
          </a:stretch>
        </p:blipFill>
        <p:spPr bwMode="auto">
          <a:xfrm>
            <a:off x="8447088" y="6167438"/>
            <a:ext cx="630237" cy="57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55527"/>
                                        </p:tgtEl>
                                        <p:attrNameLst>
                                          <p:attrName>style.visibility</p:attrName>
                                        </p:attrNameLst>
                                      </p:cBhvr>
                                      <p:to>
                                        <p:strVal val="visible"/>
                                      </p:to>
                                    </p:set>
                                    <p:animEffect transition="in" filter="wipe(up)">
                                      <p:cBhvr>
                                        <p:cTn id="7" dur="500"/>
                                        <p:tgtEl>
                                          <p:spTgt spid="21555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5551"/>
                                        </p:tgtEl>
                                        <p:attrNameLst>
                                          <p:attrName>style.visibility</p:attrName>
                                        </p:attrNameLst>
                                      </p:cBhvr>
                                      <p:to>
                                        <p:strVal val="visible"/>
                                      </p:to>
                                    </p:set>
                                    <p:animEffect transition="in" filter="dissolve">
                                      <p:cBhvr>
                                        <p:cTn id="12" dur="500"/>
                                        <p:tgtEl>
                                          <p:spTgt spid="2155551"/>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2155530"/>
                                        </p:tgtEl>
                                        <p:attrNameLst>
                                          <p:attrName>style.visibility</p:attrName>
                                        </p:attrNameLst>
                                      </p:cBhvr>
                                      <p:to>
                                        <p:strVal val="visible"/>
                                      </p:to>
                                    </p:set>
                                    <p:animEffect transition="in" filter="wipe(right)">
                                      <p:cBhvr>
                                        <p:cTn id="16" dur="500"/>
                                        <p:tgtEl>
                                          <p:spTgt spid="2155530"/>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2155538"/>
                                        </p:tgtEl>
                                        <p:attrNameLst>
                                          <p:attrName>style.visibility</p:attrName>
                                        </p:attrNameLst>
                                      </p:cBhvr>
                                      <p:to>
                                        <p:strVal val="visible"/>
                                      </p:to>
                                    </p:set>
                                    <p:animEffect transition="in" filter="wipe(right)">
                                      <p:cBhvr>
                                        <p:cTn id="20" dur="500"/>
                                        <p:tgtEl>
                                          <p:spTgt spid="2155538"/>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2155552"/>
                                        </p:tgtEl>
                                        <p:attrNameLst>
                                          <p:attrName>style.visibility</p:attrName>
                                        </p:attrNameLst>
                                      </p:cBhvr>
                                      <p:to>
                                        <p:strVal val="visible"/>
                                      </p:to>
                                    </p:set>
                                    <p:animEffect transition="in" filter="dissolve">
                                      <p:cBhvr>
                                        <p:cTn id="24" dur="500"/>
                                        <p:tgtEl>
                                          <p:spTgt spid="2155552"/>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2155553"/>
                                        </p:tgtEl>
                                        <p:attrNameLst>
                                          <p:attrName>style.visibility</p:attrName>
                                        </p:attrNameLst>
                                      </p:cBhvr>
                                      <p:to>
                                        <p:strVal val="visible"/>
                                      </p:to>
                                    </p:set>
                                    <p:animEffect transition="in" filter="wipe(right)">
                                      <p:cBhvr>
                                        <p:cTn id="28" dur="500"/>
                                        <p:tgtEl>
                                          <p:spTgt spid="2155553"/>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2155554"/>
                                        </p:tgtEl>
                                        <p:attrNameLst>
                                          <p:attrName>style.visibility</p:attrName>
                                        </p:attrNameLst>
                                      </p:cBhvr>
                                      <p:to>
                                        <p:strVal val="visible"/>
                                      </p:to>
                                    </p:set>
                                    <p:animEffect transition="in" filter="wipe(right)">
                                      <p:cBhvr>
                                        <p:cTn id="32" dur="500"/>
                                        <p:tgtEl>
                                          <p:spTgt spid="215555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2155534"/>
                                        </p:tgtEl>
                                        <p:attrNameLst>
                                          <p:attrName>style.visibility</p:attrName>
                                        </p:attrNameLst>
                                      </p:cBhvr>
                                      <p:to>
                                        <p:strVal val="visible"/>
                                      </p:to>
                                    </p:set>
                                    <p:animEffect transition="in" filter="wipe(right)">
                                      <p:cBhvr>
                                        <p:cTn id="36" dur="500"/>
                                        <p:tgtEl>
                                          <p:spTgt spid="2155534"/>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2155536"/>
                                        </p:tgtEl>
                                        <p:attrNameLst>
                                          <p:attrName>style.visibility</p:attrName>
                                        </p:attrNameLst>
                                      </p:cBhvr>
                                      <p:to>
                                        <p:strVal val="visible"/>
                                      </p:to>
                                    </p:set>
                                    <p:animEffect transition="in" filter="wipe(down)">
                                      <p:cBhvr>
                                        <p:cTn id="40" dur="500"/>
                                        <p:tgtEl>
                                          <p:spTgt spid="2155536"/>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155537"/>
                                        </p:tgtEl>
                                        <p:attrNameLst>
                                          <p:attrName>style.visibility</p:attrName>
                                        </p:attrNameLst>
                                      </p:cBhvr>
                                      <p:to>
                                        <p:strVal val="visible"/>
                                      </p:to>
                                    </p:set>
                                    <p:animEffect transition="in" filter="wipe(right)">
                                      <p:cBhvr>
                                        <p:cTn id="43" dur="500"/>
                                        <p:tgtEl>
                                          <p:spTgt spid="2155537"/>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155546"/>
                                        </p:tgtEl>
                                        <p:attrNameLst>
                                          <p:attrName>style.visibility</p:attrName>
                                        </p:attrNameLst>
                                      </p:cBhvr>
                                      <p:to>
                                        <p:strVal val="visible"/>
                                      </p:to>
                                    </p:set>
                                    <p:animEffect transition="in" filter="dissolve">
                                      <p:cBhvr>
                                        <p:cTn id="48" dur="500"/>
                                        <p:tgtEl>
                                          <p:spTgt spid="2155546"/>
                                        </p:tgtEl>
                                      </p:cBhvr>
                                    </p:animEffect>
                                  </p:childTnLst>
                                </p:cTn>
                              </p:par>
                            </p:childTnLst>
                          </p:cTn>
                        </p:par>
                        <p:par>
                          <p:cTn id="49" fill="hold">
                            <p:stCondLst>
                              <p:cond delay="500"/>
                            </p:stCondLst>
                            <p:childTnLst>
                              <p:par>
                                <p:cTn id="50" presetID="22" presetClass="entr" presetSubtype="4" fill="hold" grpId="0" nodeType="afterEffect">
                                  <p:stCondLst>
                                    <p:cond delay="0"/>
                                  </p:stCondLst>
                                  <p:childTnLst>
                                    <p:set>
                                      <p:cBhvr>
                                        <p:cTn id="51" dur="1" fill="hold">
                                          <p:stCondLst>
                                            <p:cond delay="0"/>
                                          </p:stCondLst>
                                        </p:cTn>
                                        <p:tgtEl>
                                          <p:spTgt spid="2155528"/>
                                        </p:tgtEl>
                                        <p:attrNameLst>
                                          <p:attrName>style.visibility</p:attrName>
                                        </p:attrNameLst>
                                      </p:cBhvr>
                                      <p:to>
                                        <p:strVal val="visible"/>
                                      </p:to>
                                    </p:set>
                                    <p:animEffect transition="in" filter="wipe(down)">
                                      <p:cBhvr>
                                        <p:cTn id="52" dur="500"/>
                                        <p:tgtEl>
                                          <p:spTgt spid="2155528"/>
                                        </p:tgtEl>
                                      </p:cBhvr>
                                    </p:animEffect>
                                  </p:childTnLst>
                                </p:cTn>
                              </p:par>
                              <p:par>
                                <p:cTn id="53" presetID="1" presetClass="entr" presetSubtype="0" fill="hold" nodeType="withEffect">
                                  <p:stCondLst>
                                    <p:cond delay="0"/>
                                  </p:stCondLst>
                                  <p:childTnLst>
                                    <p:set>
                                      <p:cBhvr>
                                        <p:cTn id="54" dur="1" fill="hold">
                                          <p:stCondLst>
                                            <p:cond delay="0"/>
                                          </p:stCondLst>
                                        </p:cTn>
                                        <p:tgtEl>
                                          <p:spTgt spid="21555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534" grpId="0"/>
      <p:bldP spid="2155536" grpId="0" animBg="1"/>
      <p:bldP spid="2155537" grpId="0" animBg="1"/>
      <p:bldP spid="2155530" grpId="0"/>
      <p:bldP spid="2155538" grpId="0" animBg="1"/>
      <p:bldP spid="2155528" grpId="0"/>
      <p:bldP spid="2155546" grpId="0"/>
      <p:bldP spid="2155551" grpId="0"/>
      <p:bldP spid="2155552" grpId="0"/>
      <p:bldP spid="2155553" grpId="0"/>
      <p:bldP spid="215555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02" name="Rectangle 2"/>
          <p:cNvSpPr>
            <a:spLocks noGrp="1" noChangeArrowheads="1"/>
          </p:cNvSpPr>
          <p:nvPr>
            <p:ph type="title"/>
          </p:nvPr>
        </p:nvSpPr>
        <p:spPr/>
        <p:txBody>
          <a:bodyPr/>
          <a:lstStyle/>
          <a:p>
            <a:r>
              <a:rPr lang="en-GB" dirty="0" smtClean="0"/>
              <a:t>Messenger RNA</a:t>
            </a:r>
            <a:endParaRPr lang="en-GB" dirty="0"/>
          </a:p>
        </p:txBody>
      </p:sp>
      <p:sp>
        <p:nvSpPr>
          <p:cNvPr id="2150404" name="Rectangle 4"/>
          <p:cNvSpPr>
            <a:spLocks noChangeArrowheads="1"/>
          </p:cNvSpPr>
          <p:nvPr/>
        </p:nvSpPr>
        <p:spPr bwMode="auto">
          <a:xfrm>
            <a:off x="533400" y="1752600"/>
            <a:ext cx="3424237" cy="3120854"/>
          </a:xfrm>
          <a:prstGeom prst="rect">
            <a:avLst/>
          </a:prstGeom>
          <a:noFill/>
          <a:ln w="38100" algn="ctr">
            <a:noFill/>
            <a:miter lim="800000"/>
            <a:headEnd/>
            <a:tailEnd/>
          </a:ln>
          <a:effectLst/>
        </p:spPr>
        <p:txBody>
          <a:bodyPr>
            <a:spAutoFit/>
          </a:bodyPr>
          <a:lstStyle/>
          <a:p>
            <a:pPr>
              <a:spcBef>
                <a:spcPct val="20000"/>
              </a:spcBef>
              <a:buClr>
                <a:srgbClr val="10BC45"/>
              </a:buClr>
              <a:buSzPct val="80000"/>
              <a:buFont typeface="Arial" pitchFamily="34" charset="0"/>
              <a:buChar char="•"/>
            </a:pPr>
            <a:r>
              <a:rPr lang="en-GB" sz="2400" dirty="0" smtClean="0"/>
              <a:t>Is a mobile copy of a gene that codes for a protein</a:t>
            </a:r>
          </a:p>
          <a:p>
            <a:pPr>
              <a:spcBef>
                <a:spcPct val="20000"/>
              </a:spcBef>
              <a:buClr>
                <a:srgbClr val="10BC45"/>
              </a:buClr>
              <a:buSzPct val="80000"/>
              <a:buFont typeface="Arial" pitchFamily="34" charset="0"/>
              <a:buChar char="•"/>
            </a:pPr>
            <a:r>
              <a:rPr lang="en-GB" sz="2400" dirty="0" smtClean="0"/>
              <a:t>It moves out of the nucleus to the ribosome  to act as a template for protein synthesis</a:t>
            </a:r>
            <a:endParaRPr lang="en-GB" sz="2400" dirty="0"/>
          </a:p>
        </p:txBody>
      </p:sp>
      <p:pic>
        <p:nvPicPr>
          <p:cNvPr id="2150414" name="Picture 14" descr="forward_arrow_colour">
            <a:hlinkClick r:id="" action="ppaction://hlinkshowjump?jump=nextslide"/>
          </p:cNvPr>
          <p:cNvPicPr>
            <a:picLocks noChangeAspect="1" noChangeArrowheads="1"/>
          </p:cNvPicPr>
          <p:nvPr/>
        </p:nvPicPr>
        <p:blipFill>
          <a:blip r:embed="rId3" cstate="print"/>
          <a:srcRect/>
          <a:stretch>
            <a:fillRect/>
          </a:stretch>
        </p:blipFill>
        <p:spPr bwMode="auto">
          <a:xfrm>
            <a:off x="8447088" y="6167438"/>
            <a:ext cx="630237" cy="574675"/>
          </a:xfrm>
          <a:prstGeom prst="rect">
            <a:avLst/>
          </a:prstGeom>
          <a:noFill/>
        </p:spPr>
      </p:pic>
      <p:grpSp>
        <p:nvGrpSpPr>
          <p:cNvPr id="11" name="Group 10"/>
          <p:cNvGrpSpPr/>
          <p:nvPr/>
        </p:nvGrpSpPr>
        <p:grpSpPr>
          <a:xfrm>
            <a:off x="3657600" y="3200400"/>
            <a:ext cx="4495800" cy="3475037"/>
            <a:chOff x="4216400" y="1779588"/>
            <a:chExt cx="4495800" cy="3475037"/>
          </a:xfrm>
        </p:grpSpPr>
        <p:pic>
          <p:nvPicPr>
            <p:cNvPr id="2150415" name="Picture 15" descr="ribosome+mRNA 0"/>
            <p:cNvPicPr>
              <a:picLocks noChangeAspect="1" noChangeArrowheads="1"/>
            </p:cNvPicPr>
            <p:nvPr/>
          </p:nvPicPr>
          <p:blipFill>
            <a:blip r:embed="rId4" cstate="print"/>
            <a:srcRect r="43869"/>
            <a:stretch>
              <a:fillRect/>
            </a:stretch>
          </p:blipFill>
          <p:spPr bwMode="auto">
            <a:xfrm>
              <a:off x="4216400" y="1779588"/>
              <a:ext cx="4398963" cy="2897187"/>
            </a:xfrm>
            <a:prstGeom prst="rect">
              <a:avLst/>
            </a:prstGeom>
            <a:noFill/>
            <a:ln w="9525">
              <a:noFill/>
              <a:miter lim="800000"/>
              <a:headEnd/>
              <a:tailEnd/>
            </a:ln>
          </p:spPr>
        </p:pic>
        <p:sp>
          <p:nvSpPr>
            <p:cNvPr id="2150416" name="Text Box 16"/>
            <p:cNvSpPr txBox="1">
              <a:spLocks noChangeArrowheads="1"/>
            </p:cNvSpPr>
            <p:nvPr/>
          </p:nvSpPr>
          <p:spPr bwMode="auto">
            <a:xfrm>
              <a:off x="7416800" y="4432300"/>
              <a:ext cx="1244600" cy="822325"/>
            </a:xfrm>
            <a:prstGeom prst="rect">
              <a:avLst/>
            </a:prstGeom>
            <a:noFill/>
            <a:ln w="38100" algn="ctr">
              <a:noFill/>
              <a:miter lim="800000"/>
              <a:headEnd/>
              <a:tailEnd/>
            </a:ln>
            <a:effectLst/>
          </p:spPr>
          <p:txBody>
            <a:bodyPr>
              <a:spAutoFit/>
            </a:bodyPr>
            <a:lstStyle/>
            <a:p>
              <a:pPr algn="ctr"/>
              <a:r>
                <a:rPr lang="en-GB" b="1">
                  <a:solidFill>
                    <a:srgbClr val="10BC45"/>
                  </a:solidFill>
                </a:rPr>
                <a:t>mRNA strand</a:t>
              </a:r>
            </a:p>
          </p:txBody>
        </p:sp>
        <p:sp>
          <p:nvSpPr>
            <p:cNvPr id="2150421" name="Line 21"/>
            <p:cNvSpPr>
              <a:spLocks noChangeShapeType="1"/>
            </p:cNvSpPr>
            <p:nvPr/>
          </p:nvSpPr>
          <p:spPr bwMode="auto">
            <a:xfrm flipH="1" flipV="1">
              <a:off x="7543800" y="3568700"/>
              <a:ext cx="508000" cy="825500"/>
            </a:xfrm>
            <a:prstGeom prst="line">
              <a:avLst/>
            </a:prstGeom>
            <a:noFill/>
            <a:ln w="38100">
              <a:solidFill>
                <a:schemeClr val="tx1"/>
              </a:solidFill>
              <a:round/>
              <a:headEnd type="oval" w="sm" len="sm"/>
              <a:tailEnd type="triangle" w="med" len="med"/>
            </a:ln>
            <a:effectLst/>
          </p:spPr>
          <p:txBody>
            <a:bodyPr>
              <a:spAutoFit/>
            </a:bodyPr>
            <a:lstStyle/>
            <a:p>
              <a:endParaRPr lang="en-US"/>
            </a:p>
          </p:txBody>
        </p:sp>
        <p:sp>
          <p:nvSpPr>
            <p:cNvPr id="2150417" name="Text Box 17"/>
            <p:cNvSpPr txBox="1">
              <a:spLocks noChangeArrowheads="1"/>
            </p:cNvSpPr>
            <p:nvPr/>
          </p:nvSpPr>
          <p:spPr bwMode="auto">
            <a:xfrm>
              <a:off x="7150100" y="1917700"/>
              <a:ext cx="1562100" cy="457200"/>
            </a:xfrm>
            <a:prstGeom prst="rect">
              <a:avLst/>
            </a:prstGeom>
            <a:noFill/>
            <a:ln w="38100" algn="ctr">
              <a:noFill/>
              <a:miter lim="800000"/>
              <a:headEnd/>
              <a:tailEnd/>
            </a:ln>
            <a:effectLst/>
          </p:spPr>
          <p:txBody>
            <a:bodyPr>
              <a:spAutoFit/>
            </a:bodyPr>
            <a:lstStyle/>
            <a:p>
              <a:pPr algn="ctr"/>
              <a:r>
                <a:rPr lang="en-GB" b="1">
                  <a:solidFill>
                    <a:srgbClr val="10BC45"/>
                  </a:solidFill>
                </a:rPr>
                <a:t>ribosome</a:t>
              </a:r>
            </a:p>
          </p:txBody>
        </p:sp>
        <p:sp>
          <p:nvSpPr>
            <p:cNvPr id="2150422" name="Line 22"/>
            <p:cNvSpPr>
              <a:spLocks noChangeShapeType="1"/>
            </p:cNvSpPr>
            <p:nvPr/>
          </p:nvSpPr>
          <p:spPr bwMode="auto">
            <a:xfrm flipH="1">
              <a:off x="6515100" y="2387600"/>
              <a:ext cx="1244600" cy="406400"/>
            </a:xfrm>
            <a:prstGeom prst="line">
              <a:avLst/>
            </a:prstGeom>
            <a:noFill/>
            <a:ln w="38100">
              <a:solidFill>
                <a:schemeClr val="tx1"/>
              </a:solidFill>
              <a:round/>
              <a:headEnd type="oval" w="sm" len="sm"/>
              <a:tailEnd type="triangle" w="med" len="med"/>
            </a:ln>
            <a:effectLst/>
          </p:spPr>
          <p:txBody>
            <a:bodyPr>
              <a:spAutoFit/>
            </a:bodyPr>
            <a:lstStyle/>
            <a:p>
              <a:endParaRPr lang="en-US"/>
            </a:p>
          </p:txBody>
        </p:sp>
      </p:grpSp>
      <p:pic>
        <p:nvPicPr>
          <p:cNvPr id="10" name="Picture 27" descr="transcription"/>
          <p:cNvPicPr>
            <a:picLocks noChangeAspect="1" noChangeArrowheads="1"/>
          </p:cNvPicPr>
          <p:nvPr/>
        </p:nvPicPr>
        <p:blipFill>
          <a:blip r:embed="rId5" cstate="print"/>
          <a:srcRect/>
          <a:stretch>
            <a:fillRect/>
          </a:stretch>
        </p:blipFill>
        <p:spPr bwMode="auto">
          <a:xfrm>
            <a:off x="4114800" y="838200"/>
            <a:ext cx="3521075" cy="1538671"/>
          </a:xfrm>
          <a:prstGeom prst="rect">
            <a:avLst/>
          </a:prstGeom>
          <a:noFill/>
        </p:spPr>
      </p:pic>
      <p:sp>
        <p:nvSpPr>
          <p:cNvPr id="12" name="Line 18"/>
          <p:cNvSpPr>
            <a:spLocks noChangeShapeType="1"/>
          </p:cNvSpPr>
          <p:nvPr/>
        </p:nvSpPr>
        <p:spPr bwMode="auto">
          <a:xfrm flipH="1" flipV="1">
            <a:off x="7315200" y="1524000"/>
            <a:ext cx="838200" cy="381000"/>
          </a:xfrm>
          <a:prstGeom prst="line">
            <a:avLst/>
          </a:prstGeom>
          <a:noFill/>
          <a:ln w="38100">
            <a:solidFill>
              <a:srgbClr val="000000"/>
            </a:solidFill>
            <a:round/>
            <a:headEnd type="oval" w="sm" len="sm"/>
            <a:tailEnd type="triangle" w="med" len="med"/>
          </a:ln>
          <a:effectLst/>
        </p:spPr>
        <p:txBody>
          <a:bodyPr wrap="square">
            <a:spAutoFit/>
          </a:bodyPr>
          <a:lstStyle/>
          <a:p>
            <a:endParaRPr lang="en-US"/>
          </a:p>
        </p:txBody>
      </p:sp>
      <p:sp>
        <p:nvSpPr>
          <p:cNvPr id="13" name="TextBox 12"/>
          <p:cNvSpPr txBox="1"/>
          <p:nvPr/>
        </p:nvSpPr>
        <p:spPr>
          <a:xfrm>
            <a:off x="8233173" y="1905000"/>
            <a:ext cx="910827" cy="369332"/>
          </a:xfrm>
          <a:prstGeom prst="rect">
            <a:avLst/>
          </a:prstGeom>
          <a:noFill/>
        </p:spPr>
        <p:txBody>
          <a:bodyPr wrap="none" rtlCol="0">
            <a:spAutoFit/>
          </a:bodyPr>
          <a:lstStyle/>
          <a:p>
            <a:r>
              <a:rPr lang="en-US" dirty="0" smtClean="0"/>
              <a:t>mRNA</a:t>
            </a:r>
            <a:endParaRPr lang="en-US" dirty="0"/>
          </a:p>
        </p:txBody>
      </p:sp>
      <p:sp>
        <p:nvSpPr>
          <p:cNvPr id="14" name="Line 18"/>
          <p:cNvSpPr>
            <a:spLocks noChangeShapeType="1"/>
          </p:cNvSpPr>
          <p:nvPr/>
        </p:nvSpPr>
        <p:spPr bwMode="auto">
          <a:xfrm flipH="1">
            <a:off x="6400799" y="457200"/>
            <a:ext cx="1131887" cy="381000"/>
          </a:xfrm>
          <a:prstGeom prst="line">
            <a:avLst/>
          </a:prstGeom>
          <a:noFill/>
          <a:ln w="38100">
            <a:solidFill>
              <a:srgbClr val="000000"/>
            </a:solidFill>
            <a:round/>
            <a:headEnd type="oval" w="sm" len="sm"/>
            <a:tailEnd type="triangle" w="med" len="med"/>
          </a:ln>
          <a:effectLst/>
        </p:spPr>
        <p:txBody>
          <a:bodyPr wrap="square">
            <a:spAutoFit/>
          </a:bodyPr>
          <a:lstStyle/>
          <a:p>
            <a:endParaRPr lang="en-US"/>
          </a:p>
        </p:txBody>
      </p:sp>
      <p:sp>
        <p:nvSpPr>
          <p:cNvPr id="15" name="TextBox 14"/>
          <p:cNvSpPr txBox="1"/>
          <p:nvPr/>
        </p:nvSpPr>
        <p:spPr>
          <a:xfrm>
            <a:off x="7620000" y="304800"/>
            <a:ext cx="718466" cy="369332"/>
          </a:xfrm>
          <a:prstGeom prst="rect">
            <a:avLst/>
          </a:prstGeom>
          <a:noFill/>
        </p:spPr>
        <p:txBody>
          <a:bodyPr wrap="none" rtlCol="0">
            <a:spAutoFit/>
          </a:bodyPr>
          <a:lstStyle/>
          <a:p>
            <a:r>
              <a:rPr lang="en-US" dirty="0" smtClean="0"/>
              <a:t>DNA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0404"/>
                                        </p:tgtEl>
                                        <p:attrNameLst>
                                          <p:attrName>style.visibility</p:attrName>
                                        </p:attrNameLst>
                                      </p:cBhvr>
                                      <p:to>
                                        <p:strVal val="visible"/>
                                      </p:to>
                                    </p:set>
                                    <p:animEffect transition="in" filter="dissolve">
                                      <p:cBhvr>
                                        <p:cTn id="7" dur="500"/>
                                        <p:tgtEl>
                                          <p:spTgt spid="2150404"/>
                                        </p:tgtEl>
                                      </p:cBhvr>
                                    </p:animEffect>
                                  </p:childTnLst>
                                </p:cTn>
                              </p:par>
                              <p:par>
                                <p:cTn id="8" presetID="1" presetClass="entr" presetSubtype="0" fill="hold" nodeType="withEffect">
                                  <p:stCondLst>
                                    <p:cond delay="0"/>
                                  </p:stCondLst>
                                  <p:childTnLst>
                                    <p:set>
                                      <p:cBhvr>
                                        <p:cTn id="9" dur="1" fill="hold">
                                          <p:stCondLst>
                                            <p:cond delay="0"/>
                                          </p:stCondLst>
                                        </p:cTn>
                                        <p:tgtEl>
                                          <p:spTgt spid="2150414"/>
                                        </p:tgtEl>
                                        <p:attrNameLst>
                                          <p:attrName>style.visibility</p:attrName>
                                        </p:attrNameLst>
                                      </p:cBhvr>
                                      <p:to>
                                        <p:strVal val="visible"/>
                                      </p:to>
                                    </p:se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04" grpId="0"/>
      <p:bldP spid="12"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title"/>
          </p:nvPr>
        </p:nvSpPr>
        <p:spPr>
          <a:xfrm>
            <a:off x="228600" y="141288"/>
            <a:ext cx="8763000" cy="544512"/>
          </a:xfrm>
        </p:spPr>
        <p:txBody>
          <a:bodyPr>
            <a:normAutofit fontScale="90000"/>
          </a:bodyPr>
          <a:lstStyle/>
          <a:p>
            <a:pPr eaLnBrk="1" hangingPunct="1"/>
            <a:r>
              <a:rPr lang="en-US" dirty="0" smtClean="0"/>
              <a:t>ATP – adenosine </a:t>
            </a:r>
            <a:r>
              <a:rPr lang="en-US" dirty="0" err="1" smtClean="0"/>
              <a:t>triphosphate</a:t>
            </a:r>
            <a:endParaRPr lang="en-US" dirty="0" smtClean="0"/>
          </a:p>
        </p:txBody>
      </p:sp>
      <p:sp>
        <p:nvSpPr>
          <p:cNvPr id="39938" name="Rectangle 2"/>
          <p:cNvSpPr>
            <a:spLocks noGrp="1" noChangeArrowheads="1"/>
          </p:cNvSpPr>
          <p:nvPr>
            <p:ph sz="quarter" idx="1"/>
          </p:nvPr>
        </p:nvSpPr>
        <p:spPr>
          <a:xfrm>
            <a:off x="304800" y="1104900"/>
            <a:ext cx="8389938" cy="449263"/>
          </a:xfrm>
        </p:spPr>
        <p:txBody>
          <a:bodyPr anchor="t">
            <a:normAutofit fontScale="77500" lnSpcReduction="20000"/>
          </a:bodyPr>
          <a:lstStyle/>
          <a:p>
            <a:pPr eaLnBrk="1" hangingPunct="1"/>
            <a:r>
              <a:rPr lang="en-US" dirty="0" smtClean="0"/>
              <a:t>Has ribose sugar, adenine, and 3 phosphate groups</a:t>
            </a:r>
          </a:p>
          <a:p>
            <a:pPr eaLnBrk="1" hangingPunct="1"/>
            <a:endParaRPr lang="en-US" dirty="0" smtClean="0"/>
          </a:p>
        </p:txBody>
      </p:sp>
      <p:pic>
        <p:nvPicPr>
          <p:cNvPr id="39941" name="Picture 5"/>
          <p:cNvPicPr>
            <a:picLocks noChangeAspect="1" noChangeArrowheads="1"/>
          </p:cNvPicPr>
          <p:nvPr/>
        </p:nvPicPr>
        <p:blipFill>
          <a:blip r:embed="rId2" cstate="print"/>
          <a:srcRect b="4390"/>
          <a:stretch>
            <a:fillRect/>
          </a:stretch>
        </p:blipFill>
        <p:spPr bwMode="auto">
          <a:xfrm>
            <a:off x="681038" y="2103438"/>
            <a:ext cx="7691437" cy="4292600"/>
          </a:xfrm>
          <a:prstGeom prst="rect">
            <a:avLst/>
          </a:prstGeom>
          <a:noFill/>
          <a:ln w="9525">
            <a:noFill/>
            <a:miter lim="800000"/>
            <a:headEnd/>
            <a:tailEnd/>
          </a:ln>
        </p:spPr>
      </p:pic>
      <p:sp>
        <p:nvSpPr>
          <p:cNvPr id="6" name="TextBox 5"/>
          <p:cNvSpPr txBox="1"/>
          <p:nvPr/>
        </p:nvSpPr>
        <p:spPr>
          <a:xfrm>
            <a:off x="609600" y="1676400"/>
            <a:ext cx="6712094" cy="369332"/>
          </a:xfrm>
          <a:prstGeom prst="rect">
            <a:avLst/>
          </a:prstGeom>
          <a:noFill/>
        </p:spPr>
        <p:txBody>
          <a:bodyPr wrap="none" rtlCol="0">
            <a:spAutoFit/>
          </a:bodyPr>
          <a:lstStyle/>
          <a:p>
            <a:r>
              <a:rPr lang="en-US" dirty="0" smtClean="0"/>
              <a:t>(Has 2 extra phosphates on the adenine containing nucleotide</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228600" y="141288"/>
            <a:ext cx="8763000" cy="544512"/>
          </a:xfrm>
        </p:spPr>
        <p:txBody>
          <a:bodyPr>
            <a:normAutofit fontScale="90000"/>
          </a:bodyPr>
          <a:lstStyle/>
          <a:p>
            <a:pPr eaLnBrk="1" hangingPunct="1"/>
            <a:r>
              <a:rPr lang="en-US" smtClean="0"/>
              <a:t>ATP</a:t>
            </a:r>
          </a:p>
        </p:txBody>
      </p:sp>
      <p:sp>
        <p:nvSpPr>
          <p:cNvPr id="40962" name="Rectangle 2"/>
          <p:cNvSpPr>
            <a:spLocks noGrp="1" noChangeArrowheads="1"/>
          </p:cNvSpPr>
          <p:nvPr>
            <p:ph sz="quarter" idx="1"/>
          </p:nvPr>
        </p:nvSpPr>
        <p:spPr>
          <a:xfrm>
            <a:off x="304800" y="838200"/>
            <a:ext cx="8555038" cy="1322388"/>
          </a:xfrm>
        </p:spPr>
        <p:txBody>
          <a:bodyPr anchor="t">
            <a:noAutofit/>
          </a:bodyPr>
          <a:lstStyle/>
          <a:p>
            <a:pPr eaLnBrk="1" hangingPunct="1"/>
            <a:r>
              <a:rPr lang="en-US" sz="2400" dirty="0" smtClean="0"/>
              <a:t>Is made by </a:t>
            </a:r>
            <a:r>
              <a:rPr lang="en-US" sz="2400" b="1" dirty="0" smtClean="0"/>
              <a:t>condensation</a:t>
            </a:r>
            <a:r>
              <a:rPr lang="en-US" sz="2400" dirty="0" smtClean="0"/>
              <a:t> reactions </a:t>
            </a:r>
          </a:p>
          <a:p>
            <a:pPr eaLnBrk="1" hangingPunct="1">
              <a:buNone/>
            </a:pPr>
            <a:r>
              <a:rPr lang="en-US" sz="2400" i="1" dirty="0" smtClean="0"/>
              <a:t>			(dehydration synthesis)</a:t>
            </a:r>
          </a:p>
          <a:p>
            <a:pPr eaLnBrk="1" hangingPunct="1"/>
            <a:r>
              <a:rPr lang="en-US" sz="2400" dirty="0" smtClean="0"/>
              <a:t>Is broken by </a:t>
            </a:r>
            <a:r>
              <a:rPr lang="en-US" sz="2400" b="1" dirty="0" smtClean="0"/>
              <a:t>hydrolysis </a:t>
            </a:r>
            <a:r>
              <a:rPr lang="en-US" sz="2400" dirty="0" smtClean="0"/>
              <a:t>reaction to liberate useful energy for the cell</a:t>
            </a:r>
          </a:p>
        </p:txBody>
      </p:sp>
      <p:pic>
        <p:nvPicPr>
          <p:cNvPr id="89090" name="Picture 2" descr="http://faculty.clintoncc.suny.edu/faculty/michael.gregory/files/bio%20101/bio%20101%20lectures/energy/metabo13.gif"/>
          <p:cNvPicPr>
            <a:picLocks noChangeAspect="1" noChangeArrowheads="1"/>
          </p:cNvPicPr>
          <p:nvPr/>
        </p:nvPicPr>
        <p:blipFill>
          <a:blip r:embed="rId2" cstate="print"/>
          <a:srcRect/>
          <a:stretch>
            <a:fillRect/>
          </a:stretch>
        </p:blipFill>
        <p:spPr bwMode="auto">
          <a:xfrm>
            <a:off x="1905000" y="2666999"/>
            <a:ext cx="5334000" cy="4129111"/>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DNA Replication</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5127" name="Picture 23" descr="dna_unzipped"/>
          <p:cNvPicPr>
            <a:picLocks noChangeAspect="1" noChangeArrowheads="1"/>
          </p:cNvPicPr>
          <p:nvPr/>
        </p:nvPicPr>
        <p:blipFill>
          <a:blip r:embed="rId3" cstate="print"/>
          <a:srcRect/>
          <a:stretch>
            <a:fillRect/>
          </a:stretch>
        </p:blipFill>
        <p:spPr bwMode="auto">
          <a:xfrm>
            <a:off x="6451600" y="1665288"/>
            <a:ext cx="2235200" cy="4335462"/>
          </a:xfrm>
          <a:prstGeom prst="rect">
            <a:avLst/>
          </a:prstGeom>
          <a:noFill/>
        </p:spPr>
      </p:pic>
      <p:sp>
        <p:nvSpPr>
          <p:cNvPr id="2095106" name="Rectangle 2"/>
          <p:cNvSpPr>
            <a:spLocks noGrp="1" noChangeArrowheads="1"/>
          </p:cNvSpPr>
          <p:nvPr>
            <p:ph type="title"/>
          </p:nvPr>
        </p:nvSpPr>
        <p:spPr>
          <a:xfrm>
            <a:off x="533400" y="-304800"/>
            <a:ext cx="7467600" cy="1143000"/>
          </a:xfrm>
        </p:spPr>
        <p:txBody>
          <a:bodyPr/>
          <a:lstStyle/>
          <a:p>
            <a:r>
              <a:rPr lang="en-GB" dirty="0"/>
              <a:t>DNA </a:t>
            </a:r>
            <a:r>
              <a:rPr lang="en-GB" b="1" dirty="0"/>
              <a:t>replication</a:t>
            </a:r>
          </a:p>
        </p:txBody>
      </p:sp>
      <p:sp>
        <p:nvSpPr>
          <p:cNvPr id="2095111" name="Text Box 7"/>
          <p:cNvSpPr txBox="1">
            <a:spLocks noChangeArrowheads="1"/>
          </p:cNvSpPr>
          <p:nvPr/>
        </p:nvSpPr>
        <p:spPr bwMode="auto">
          <a:xfrm>
            <a:off x="457200" y="914400"/>
            <a:ext cx="8231187" cy="1200329"/>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Arial" pitchFamily="34" charset="0"/>
              <a:buChar char="•"/>
            </a:pPr>
            <a:r>
              <a:rPr lang="en-GB" sz="2400" dirty="0" smtClean="0">
                <a:cs typeface="Arial" pitchFamily="34" charset="0"/>
              </a:rPr>
              <a:t>Watson </a:t>
            </a:r>
            <a:r>
              <a:rPr lang="en-GB" sz="2400" dirty="0">
                <a:cs typeface="Arial" pitchFamily="34" charset="0"/>
              </a:rPr>
              <a:t>and Crick provided evidence that </a:t>
            </a:r>
            <a:r>
              <a:rPr lang="en-GB" sz="2400" b="1" dirty="0">
                <a:cs typeface="Arial" pitchFamily="34" charset="0"/>
              </a:rPr>
              <a:t>complementary base pairing </a:t>
            </a:r>
            <a:r>
              <a:rPr lang="en-GB" sz="2400" dirty="0">
                <a:cs typeface="Arial" pitchFamily="34" charset="0"/>
              </a:rPr>
              <a:t>was key to DNA’s ability to </a:t>
            </a:r>
            <a:r>
              <a:rPr lang="en-GB" sz="2400" dirty="0" smtClean="0">
                <a:cs typeface="Arial" pitchFamily="34" charset="0"/>
              </a:rPr>
              <a:t>replicate</a:t>
            </a:r>
            <a:endParaRPr lang="en-GB" sz="2400" dirty="0"/>
          </a:p>
        </p:txBody>
      </p:sp>
      <p:sp>
        <p:nvSpPr>
          <p:cNvPr id="2095112" name="Text Box 8"/>
          <p:cNvSpPr txBox="1">
            <a:spLocks noChangeArrowheads="1"/>
          </p:cNvSpPr>
          <p:nvPr/>
        </p:nvSpPr>
        <p:spPr bwMode="auto">
          <a:xfrm>
            <a:off x="381000" y="3657600"/>
            <a:ext cx="5957887" cy="830997"/>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Arial" pitchFamily="34" charset="0"/>
              <a:buChar char="•"/>
            </a:pPr>
            <a:r>
              <a:rPr lang="en-GB" sz="2400" dirty="0" smtClean="0">
                <a:cs typeface="Arial" pitchFamily="34" charset="0"/>
              </a:rPr>
              <a:t>The DNA </a:t>
            </a:r>
            <a:r>
              <a:rPr lang="en-GB" sz="2400" dirty="0">
                <a:cs typeface="Arial" pitchFamily="34" charset="0"/>
              </a:rPr>
              <a:t>‘</a:t>
            </a:r>
            <a:r>
              <a:rPr lang="en-GB" sz="2400" dirty="0" smtClean="0">
                <a:cs typeface="Arial" pitchFamily="34" charset="0"/>
              </a:rPr>
              <a:t>unzips’ </a:t>
            </a:r>
            <a:r>
              <a:rPr lang="en-GB" sz="2400" dirty="0">
                <a:cs typeface="Arial" pitchFamily="34" charset="0"/>
              </a:rPr>
              <a:t>as hydrogen bonds between base pairs </a:t>
            </a:r>
            <a:r>
              <a:rPr lang="en-GB" sz="2400" dirty="0" smtClean="0">
                <a:cs typeface="Arial" pitchFamily="34" charset="0"/>
              </a:rPr>
              <a:t>are broken</a:t>
            </a:r>
            <a:endParaRPr lang="en-GB" sz="2400" dirty="0"/>
          </a:p>
        </p:txBody>
      </p:sp>
      <p:pic>
        <p:nvPicPr>
          <p:cNvPr id="2095123" name="Picture 19" descr="forward_arrow_colour">
            <a:hlinkClick r:id="" action="ppaction://hlinkshowjump?jump=nextslide"/>
          </p:cNvPr>
          <p:cNvPicPr>
            <a:picLocks noChangeAspect="1" noChangeArrowheads="1"/>
          </p:cNvPicPr>
          <p:nvPr/>
        </p:nvPicPr>
        <p:blipFill>
          <a:blip r:embed="rId4" cstate="print"/>
          <a:srcRect/>
          <a:stretch>
            <a:fillRect/>
          </a:stretch>
        </p:blipFill>
        <p:spPr bwMode="auto">
          <a:xfrm>
            <a:off x="8447088" y="6167438"/>
            <a:ext cx="630237" cy="57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95112"/>
                                        </p:tgtEl>
                                        <p:attrNameLst>
                                          <p:attrName>style.visibility</p:attrName>
                                        </p:attrNameLst>
                                      </p:cBhvr>
                                      <p:to>
                                        <p:strVal val="visible"/>
                                      </p:to>
                                    </p:set>
                                    <p:animEffect transition="in" filter="dissolve">
                                      <p:cBhvr>
                                        <p:cTn id="7" dur="500"/>
                                        <p:tgtEl>
                                          <p:spTgt spid="20951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95127"/>
                                        </p:tgtEl>
                                        <p:attrNameLst>
                                          <p:attrName>style.visibility</p:attrName>
                                        </p:attrNameLst>
                                      </p:cBhvr>
                                      <p:to>
                                        <p:strVal val="visible"/>
                                      </p:to>
                                    </p:set>
                                    <p:animEffect transition="in" filter="wipe(up)">
                                      <p:cBhvr>
                                        <p:cTn id="11" dur="500"/>
                                        <p:tgtEl>
                                          <p:spTgt spid="2095127"/>
                                        </p:tgtEl>
                                      </p:cBhvr>
                                    </p:animEffect>
                                  </p:childTnLst>
                                </p:cTn>
                              </p:par>
                              <p:par>
                                <p:cTn id="12" presetID="1" presetClass="entr" presetSubtype="0" fill="hold" nodeType="withEffect">
                                  <p:stCondLst>
                                    <p:cond delay="0"/>
                                  </p:stCondLst>
                                  <p:childTnLst>
                                    <p:set>
                                      <p:cBhvr>
                                        <p:cTn id="13" dur="1" fill="hold">
                                          <p:stCondLst>
                                            <p:cond delay="0"/>
                                          </p:stCondLst>
                                        </p:cTn>
                                        <p:tgtEl>
                                          <p:spTgt spid="209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51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Replication</a:t>
            </a:r>
            <a:endParaRPr lang="en-US" dirty="0"/>
          </a:p>
        </p:txBody>
      </p:sp>
      <p:pic>
        <p:nvPicPr>
          <p:cNvPr id="107522" name="Picture 2" descr="http://images.suite101.com/230204_trans98.jpg"/>
          <p:cNvPicPr>
            <a:picLocks noChangeAspect="1" noChangeArrowheads="1"/>
          </p:cNvPicPr>
          <p:nvPr/>
        </p:nvPicPr>
        <p:blipFill>
          <a:blip r:embed="rId2" cstate="print"/>
          <a:srcRect/>
          <a:stretch>
            <a:fillRect/>
          </a:stretch>
        </p:blipFill>
        <p:spPr bwMode="auto">
          <a:xfrm>
            <a:off x="5029200" y="304800"/>
            <a:ext cx="3495675" cy="6057901"/>
          </a:xfrm>
          <a:prstGeom prst="rect">
            <a:avLst/>
          </a:prstGeom>
          <a:noFill/>
        </p:spPr>
      </p:pic>
      <p:sp>
        <p:nvSpPr>
          <p:cNvPr id="5" name="Text Box 14"/>
          <p:cNvSpPr txBox="1">
            <a:spLocks noChangeArrowheads="1"/>
          </p:cNvSpPr>
          <p:nvPr/>
        </p:nvSpPr>
        <p:spPr bwMode="auto">
          <a:xfrm>
            <a:off x="381001" y="1828800"/>
            <a:ext cx="4953000" cy="3268587"/>
          </a:xfrm>
          <a:prstGeom prst="rect">
            <a:avLst/>
          </a:prstGeom>
          <a:noFill/>
          <a:ln w="9525" algn="ctr">
            <a:noFill/>
            <a:miter lim="800000"/>
            <a:headEnd/>
            <a:tailEnd/>
          </a:ln>
          <a:effectLst/>
        </p:spPr>
        <p:txBody>
          <a:bodyPr wrap="square">
            <a:spAutoFit/>
          </a:bodyPr>
          <a:lstStyle/>
          <a:p>
            <a:pPr>
              <a:spcBef>
                <a:spcPct val="20000"/>
              </a:spcBef>
              <a:buClr>
                <a:srgbClr val="10BC45"/>
              </a:buClr>
              <a:buSzPct val="80000"/>
              <a:buFont typeface="Arial" pitchFamily="34" charset="0"/>
              <a:buChar char="•"/>
            </a:pPr>
            <a:r>
              <a:rPr lang="en-GB" sz="2400" dirty="0">
                <a:cs typeface="Arial" pitchFamily="34" charset="0"/>
              </a:rPr>
              <a:t>New polynucleotide strands </a:t>
            </a:r>
            <a:r>
              <a:rPr lang="en-GB" sz="2400" dirty="0" smtClean="0">
                <a:cs typeface="Arial" pitchFamily="34" charset="0"/>
              </a:rPr>
              <a:t>can then </a:t>
            </a:r>
            <a:r>
              <a:rPr lang="en-GB" sz="2400" dirty="0">
                <a:cs typeface="Arial" pitchFamily="34" charset="0"/>
              </a:rPr>
              <a:t>be synthesized using the originals as a </a:t>
            </a:r>
            <a:r>
              <a:rPr lang="en-GB" sz="2400" dirty="0" smtClean="0">
                <a:cs typeface="Arial" pitchFamily="34" charset="0"/>
              </a:rPr>
              <a:t>template</a:t>
            </a:r>
          </a:p>
          <a:p>
            <a:pPr>
              <a:spcBef>
                <a:spcPct val="20000"/>
              </a:spcBef>
              <a:buClr>
                <a:srgbClr val="10BC45"/>
              </a:buClr>
              <a:buSzPct val="80000"/>
              <a:buFont typeface="Arial" pitchFamily="34" charset="0"/>
              <a:buChar char="•"/>
            </a:pPr>
            <a:endParaRPr lang="en-GB" sz="2400" dirty="0" smtClean="0">
              <a:cs typeface="Arial" pitchFamily="34" charset="0"/>
            </a:endParaRPr>
          </a:p>
          <a:p>
            <a:pPr>
              <a:spcBef>
                <a:spcPct val="20000"/>
              </a:spcBef>
              <a:buClr>
                <a:srgbClr val="10BC45"/>
              </a:buClr>
              <a:buSzPct val="80000"/>
            </a:pPr>
            <a:endParaRPr lang="en-GB" sz="2400" dirty="0" smtClean="0">
              <a:cs typeface="Arial" pitchFamily="34" charset="0"/>
            </a:endParaRPr>
          </a:p>
          <a:p>
            <a:pPr>
              <a:spcBef>
                <a:spcPct val="20000"/>
              </a:spcBef>
              <a:buClr>
                <a:srgbClr val="10BC45"/>
              </a:buClr>
              <a:buSzPct val="80000"/>
              <a:buFont typeface="Arial" pitchFamily="34" charset="0"/>
              <a:buChar char="•"/>
            </a:pPr>
            <a:r>
              <a:rPr lang="en-GB" sz="2400" b="1" dirty="0" smtClean="0">
                <a:cs typeface="Arial" pitchFamily="34" charset="0"/>
              </a:rPr>
              <a:t>Replication</a:t>
            </a:r>
            <a:r>
              <a:rPr lang="en-GB" sz="2400" dirty="0" smtClean="0">
                <a:cs typeface="Arial" pitchFamily="34" charset="0"/>
              </a:rPr>
              <a:t> allows accurate copying of the DNA for cell division </a:t>
            </a:r>
            <a:r>
              <a:rPr lang="en-GB" sz="2400" i="1" dirty="0" smtClean="0">
                <a:cs typeface="Arial" pitchFamily="34" charset="0"/>
              </a:rPr>
              <a:t>(</a:t>
            </a:r>
            <a:r>
              <a:rPr lang="en-GB" sz="2400" b="1" i="1" dirty="0" smtClean="0">
                <a:cs typeface="Arial" pitchFamily="34" charset="0"/>
              </a:rPr>
              <a:t>mitosis</a:t>
            </a:r>
            <a:r>
              <a:rPr lang="en-GB" sz="2400" i="1" dirty="0" smtClean="0">
                <a:cs typeface="Arial" pitchFamily="34" charset="0"/>
              </a:rPr>
              <a:t> and </a:t>
            </a:r>
            <a:r>
              <a:rPr lang="en-GB" sz="2400" b="1" i="1" dirty="0" smtClean="0">
                <a:cs typeface="Arial" pitchFamily="34" charset="0"/>
              </a:rPr>
              <a:t>meiosis</a:t>
            </a:r>
            <a:r>
              <a:rPr lang="en-GB" sz="2400" i="1" dirty="0" smtClean="0">
                <a:cs typeface="Arial" pitchFamily="34" charset="0"/>
              </a:rPr>
              <a:t>)</a:t>
            </a:r>
            <a:endParaRPr lang="en-GB" sz="2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7154" name="Rectangle 2"/>
          <p:cNvSpPr>
            <a:spLocks noGrp="1" noChangeArrowheads="1"/>
          </p:cNvSpPr>
          <p:nvPr>
            <p:ph type="title"/>
          </p:nvPr>
        </p:nvSpPr>
        <p:spPr/>
        <p:txBody>
          <a:bodyPr/>
          <a:lstStyle/>
          <a:p>
            <a:r>
              <a:rPr lang="en-GB"/>
              <a:t>DNA replication</a:t>
            </a:r>
          </a:p>
        </p:txBody>
      </p:sp>
      <p:pic>
        <p:nvPicPr>
          <p:cNvPr id="2097156" name="Picture 4"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097160" name="Picture 8"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grpSp>
        <p:nvGrpSpPr>
          <p:cNvPr id="2" name="Group 17"/>
          <p:cNvGrpSpPr>
            <a:grpSpLocks/>
          </p:cNvGrpSpPr>
          <p:nvPr/>
        </p:nvGrpSpPr>
        <p:grpSpPr bwMode="auto">
          <a:xfrm>
            <a:off x="212725" y="800100"/>
            <a:ext cx="8699500" cy="5308600"/>
            <a:chOff x="134" y="504"/>
            <a:chExt cx="5480" cy="3344"/>
          </a:xfrm>
        </p:grpSpPr>
        <p:pic>
          <p:nvPicPr>
            <p:cNvPr id="2097167" name="S2_6_DNA_replication_animation.s" descr="2_6_DNA_replication_animation"/>
            <p:cNvPicPr>
              <a:picLocks noChangeAspect="1" noChangeArrowheads="1"/>
            </p:cNvPicPr>
            <p:nvPr/>
          </p:nvPicPr>
          <p:blipFill>
            <a:blip r:embed="rId7"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53250" name="ShockwaveFlash1" r:id="rId2" imgW="8699329" imgH="5308724"/>
    </p:controls>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Nucleotides</a:t>
            </a:r>
            <a:endParaRPr lang="en-US" dirty="0"/>
          </a:p>
        </p:txBody>
      </p:sp>
      <p:sp>
        <p:nvSpPr>
          <p:cNvPr id="3" name="Content Placeholder 2"/>
          <p:cNvSpPr>
            <a:spLocks noGrp="1"/>
          </p:cNvSpPr>
          <p:nvPr>
            <p:ph sz="quarter" idx="1"/>
          </p:nvPr>
        </p:nvSpPr>
        <p:spPr/>
        <p:txBody>
          <a:bodyPr/>
          <a:lstStyle/>
          <a:p>
            <a:r>
              <a:rPr lang="en-US" dirty="0"/>
              <a:t>Nucleotides consist of a:	</a:t>
            </a:r>
          </a:p>
          <a:p>
            <a:pPr lvl="1">
              <a:lnSpc>
                <a:spcPct val="100000"/>
              </a:lnSpc>
              <a:spcBef>
                <a:spcPct val="0"/>
              </a:spcBef>
              <a:buFontTx/>
              <a:buChar char="•"/>
            </a:pPr>
            <a:r>
              <a:rPr lang="en-US" dirty="0"/>
              <a:t>Pentose sugar</a:t>
            </a:r>
          </a:p>
          <a:p>
            <a:pPr lvl="1">
              <a:lnSpc>
                <a:spcPct val="100000"/>
              </a:lnSpc>
              <a:spcBef>
                <a:spcPct val="0"/>
              </a:spcBef>
              <a:buFontTx/>
              <a:buChar char="•"/>
            </a:pPr>
            <a:r>
              <a:rPr lang="en-US" dirty="0"/>
              <a:t>Phosphate group</a:t>
            </a:r>
          </a:p>
          <a:p>
            <a:pPr lvl="1">
              <a:lnSpc>
                <a:spcPct val="100000"/>
              </a:lnSpc>
              <a:spcBef>
                <a:spcPct val="0"/>
              </a:spcBef>
              <a:buFontTx/>
              <a:buChar char="•"/>
            </a:pPr>
            <a:r>
              <a:rPr lang="en-US" dirty="0"/>
              <a:t>Nitrogen-containing base </a:t>
            </a:r>
          </a:p>
          <a:p>
            <a:pPr lvl="2">
              <a:spcBef>
                <a:spcPct val="0"/>
              </a:spcBef>
              <a:buFontTx/>
              <a:buChar char="•"/>
            </a:pPr>
            <a:r>
              <a:rPr lang="en-US" dirty="0"/>
              <a:t>(purine or pyrimidine)</a:t>
            </a:r>
          </a:p>
          <a:p>
            <a:endParaRPr lang="en-US" dirty="0"/>
          </a:p>
        </p:txBody>
      </p:sp>
      <p:pic>
        <p:nvPicPr>
          <p:cNvPr id="4" name="Picture 18" descr="general nucleotide"/>
          <p:cNvPicPr>
            <a:picLocks noChangeAspect="1" noChangeArrowheads="1"/>
          </p:cNvPicPr>
          <p:nvPr/>
        </p:nvPicPr>
        <p:blipFill>
          <a:blip r:embed="rId2" cstate="print"/>
          <a:srcRect/>
          <a:stretch>
            <a:fillRect/>
          </a:stretch>
        </p:blipFill>
        <p:spPr bwMode="auto">
          <a:xfrm>
            <a:off x="2590800" y="3733800"/>
            <a:ext cx="4260850" cy="2608262"/>
          </a:xfrm>
          <a:prstGeom prst="rect">
            <a:avLst/>
          </a:prstGeom>
          <a:noFill/>
        </p:spPr>
      </p:pic>
    </p:spTree>
    <p:extLst>
      <p:ext uri="{BB962C8B-B14F-4D97-AF65-F5344CB8AC3E}">
        <p14:creationId xmlns:p14="http://schemas.microsoft.com/office/powerpoint/2010/main" xmlns="" val="422774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1186" name="Rectangle 2"/>
          <p:cNvSpPr>
            <a:spLocks noGrp="1" noChangeArrowheads="1"/>
          </p:cNvSpPr>
          <p:nvPr>
            <p:ph type="title"/>
          </p:nvPr>
        </p:nvSpPr>
        <p:spPr/>
        <p:txBody>
          <a:bodyPr/>
          <a:lstStyle/>
          <a:p>
            <a:r>
              <a:rPr lang="en-GB"/>
              <a:t>What’s the keyword?</a:t>
            </a:r>
          </a:p>
        </p:txBody>
      </p:sp>
      <p:pic>
        <p:nvPicPr>
          <p:cNvPr id="2141188" name="Picture 4"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141191" name="Picture 7"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grpSp>
        <p:nvGrpSpPr>
          <p:cNvPr id="2" name="Group 13"/>
          <p:cNvGrpSpPr>
            <a:grpSpLocks/>
          </p:cNvGrpSpPr>
          <p:nvPr/>
        </p:nvGrpSpPr>
        <p:grpSpPr bwMode="auto">
          <a:xfrm>
            <a:off x="212725" y="800100"/>
            <a:ext cx="8699500" cy="5308600"/>
            <a:chOff x="134" y="504"/>
            <a:chExt cx="5480" cy="3344"/>
          </a:xfrm>
        </p:grpSpPr>
        <p:pic>
          <p:nvPicPr>
            <p:cNvPr id="2141195" name="S2_15_dd_spelling_genetics.swf" descr="2_15_dd_spelling_genetics"/>
            <p:cNvPicPr>
              <a:picLocks noChangeAspect="1" noChangeArrowheads="1"/>
            </p:cNvPicPr>
            <p:nvPr/>
          </p:nvPicPr>
          <p:blipFill>
            <a:blip r:embed="rId7"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62466" name="ShockwaveFlash1" r:id="rId2" imgW="8699329" imgH="5308724"/>
    </p:controls>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3234" name="Rectangle 2"/>
          <p:cNvSpPr>
            <a:spLocks noGrp="1" noChangeArrowheads="1"/>
          </p:cNvSpPr>
          <p:nvPr>
            <p:ph type="title"/>
          </p:nvPr>
        </p:nvSpPr>
        <p:spPr/>
        <p:txBody>
          <a:bodyPr/>
          <a:lstStyle/>
          <a:p>
            <a:r>
              <a:rPr lang="en-GB"/>
              <a:t>Multiple-choice quiz</a:t>
            </a:r>
          </a:p>
        </p:txBody>
      </p:sp>
      <p:pic>
        <p:nvPicPr>
          <p:cNvPr id="2143236" name="Picture 4"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grpSp>
        <p:nvGrpSpPr>
          <p:cNvPr id="2" name="Group 14"/>
          <p:cNvGrpSpPr>
            <a:grpSpLocks/>
          </p:cNvGrpSpPr>
          <p:nvPr/>
        </p:nvGrpSpPr>
        <p:grpSpPr bwMode="auto">
          <a:xfrm>
            <a:off x="212725" y="800100"/>
            <a:ext cx="8699500" cy="5308600"/>
            <a:chOff x="134" y="504"/>
            <a:chExt cx="5480" cy="3344"/>
          </a:xfrm>
        </p:grpSpPr>
        <p:pic>
          <p:nvPicPr>
            <p:cNvPr id="2143244" name="S2_18_mc_flexible_quiz_nucleic_a" descr="2_18_mc_flexible_quiz_nucleic_acids"/>
            <p:cNvPicPr>
              <a:picLocks noChangeAspect="1" noChangeArrowheads="1"/>
            </p:cNvPicPr>
            <p:nvPr/>
          </p:nvPicPr>
          <p:blipFill>
            <a:blip r:embed="rId6"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63490" name="ShockwaveFlash1" r:id="rId2" imgW="8699329" imgH="5308724"/>
    </p:controls>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5906" name="Picture 18" descr="general nucleotide"/>
          <p:cNvPicPr>
            <a:picLocks noChangeAspect="1" noChangeArrowheads="1"/>
          </p:cNvPicPr>
          <p:nvPr/>
        </p:nvPicPr>
        <p:blipFill>
          <a:blip r:embed="rId3" cstate="print"/>
          <a:srcRect/>
          <a:stretch>
            <a:fillRect/>
          </a:stretch>
        </p:blipFill>
        <p:spPr bwMode="auto">
          <a:xfrm>
            <a:off x="2187575" y="2522538"/>
            <a:ext cx="4260850" cy="2608262"/>
          </a:xfrm>
          <a:prstGeom prst="rect">
            <a:avLst/>
          </a:prstGeom>
          <a:noFill/>
        </p:spPr>
      </p:pic>
      <p:sp>
        <p:nvSpPr>
          <p:cNvPr id="2085890" name="Rectangle 2"/>
          <p:cNvSpPr>
            <a:spLocks noGrp="1" noChangeArrowheads="1"/>
          </p:cNvSpPr>
          <p:nvPr>
            <p:ph type="title"/>
          </p:nvPr>
        </p:nvSpPr>
        <p:spPr>
          <a:xfrm>
            <a:off x="228600" y="-304800"/>
            <a:ext cx="7467600" cy="1143000"/>
          </a:xfrm>
        </p:spPr>
        <p:txBody>
          <a:bodyPr/>
          <a:lstStyle/>
          <a:p>
            <a:r>
              <a:rPr lang="en-GB" dirty="0"/>
              <a:t>Introduction to nucleotides</a:t>
            </a:r>
          </a:p>
        </p:txBody>
      </p:sp>
      <p:sp>
        <p:nvSpPr>
          <p:cNvPr id="2085895" name="Text Box 7"/>
          <p:cNvSpPr txBox="1">
            <a:spLocks noChangeArrowheads="1"/>
          </p:cNvSpPr>
          <p:nvPr/>
        </p:nvSpPr>
        <p:spPr bwMode="auto">
          <a:xfrm>
            <a:off x="381000" y="914400"/>
            <a:ext cx="7634287" cy="461665"/>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400" dirty="0">
                <a:cs typeface="Arial" pitchFamily="34" charset="0"/>
              </a:rPr>
              <a:t>All nucleotides contain the following three groups:</a:t>
            </a:r>
          </a:p>
        </p:txBody>
      </p:sp>
      <p:sp>
        <p:nvSpPr>
          <p:cNvPr id="2085897" name="Text Box 9"/>
          <p:cNvSpPr txBox="1">
            <a:spLocks noChangeArrowheads="1"/>
          </p:cNvSpPr>
          <p:nvPr/>
        </p:nvSpPr>
        <p:spPr bwMode="auto">
          <a:xfrm>
            <a:off x="563563" y="5329238"/>
            <a:ext cx="8201025" cy="830997"/>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400" dirty="0">
                <a:cs typeface="Arial" pitchFamily="34" charset="0"/>
              </a:rPr>
              <a:t>In DNA the sugar is </a:t>
            </a:r>
            <a:r>
              <a:rPr lang="en-GB" sz="2400" b="1" dirty="0" err="1">
                <a:solidFill>
                  <a:srgbClr val="10BC45"/>
                </a:solidFill>
                <a:cs typeface="Arial" pitchFamily="34" charset="0"/>
              </a:rPr>
              <a:t>deoxyribose</a:t>
            </a:r>
            <a:r>
              <a:rPr lang="en-GB" sz="2400" dirty="0">
                <a:cs typeface="Arial" pitchFamily="34" charset="0"/>
              </a:rPr>
              <a:t>, whereas in RNA the sugar is </a:t>
            </a:r>
            <a:r>
              <a:rPr lang="en-GB" sz="2400" b="1" dirty="0">
                <a:solidFill>
                  <a:srgbClr val="10BC45"/>
                </a:solidFill>
                <a:cs typeface="Arial" pitchFamily="34" charset="0"/>
              </a:rPr>
              <a:t>ribose</a:t>
            </a:r>
            <a:r>
              <a:rPr lang="en-GB" sz="2400" dirty="0">
                <a:cs typeface="Arial" pitchFamily="34" charset="0"/>
              </a:rPr>
              <a:t>.</a:t>
            </a:r>
          </a:p>
        </p:txBody>
      </p:sp>
      <p:sp>
        <p:nvSpPr>
          <p:cNvPr id="2085900" name="Text Box 12"/>
          <p:cNvSpPr txBox="1">
            <a:spLocks noChangeArrowheads="1"/>
          </p:cNvSpPr>
          <p:nvPr/>
        </p:nvSpPr>
        <p:spPr bwMode="auto">
          <a:xfrm>
            <a:off x="316562" y="1904910"/>
            <a:ext cx="1979612" cy="1200329"/>
          </a:xfrm>
          <a:prstGeom prst="rect">
            <a:avLst/>
          </a:prstGeom>
          <a:noFill/>
          <a:ln w="9525" algn="ctr">
            <a:noFill/>
            <a:miter lim="800000"/>
            <a:headEnd/>
            <a:tailEnd/>
          </a:ln>
          <a:effectLst/>
        </p:spPr>
        <p:txBody>
          <a:bodyPr>
            <a:spAutoFit/>
          </a:bodyPr>
          <a:lstStyle/>
          <a:p>
            <a:pPr algn="ctr">
              <a:spcBef>
                <a:spcPct val="20000"/>
              </a:spcBef>
              <a:buClr>
                <a:srgbClr val="10BC45"/>
              </a:buClr>
              <a:buSzPct val="50000"/>
              <a:buFont typeface="Arial" pitchFamily="34" charset="0"/>
              <a:buNone/>
            </a:pPr>
            <a:r>
              <a:rPr lang="en-GB" sz="2400" b="1" dirty="0">
                <a:solidFill>
                  <a:srgbClr val="10BC45"/>
                </a:solidFill>
              </a:rPr>
              <a:t>a phosphate group</a:t>
            </a:r>
          </a:p>
        </p:txBody>
      </p:sp>
      <p:sp>
        <p:nvSpPr>
          <p:cNvPr id="2085903" name="Line 15"/>
          <p:cNvSpPr>
            <a:spLocks noChangeShapeType="1"/>
          </p:cNvSpPr>
          <p:nvPr/>
        </p:nvSpPr>
        <p:spPr bwMode="auto">
          <a:xfrm>
            <a:off x="2274888" y="2957513"/>
            <a:ext cx="511175" cy="563562"/>
          </a:xfrm>
          <a:prstGeom prst="line">
            <a:avLst/>
          </a:prstGeom>
          <a:noFill/>
          <a:ln w="38100">
            <a:solidFill>
              <a:schemeClr val="tx1"/>
            </a:solidFill>
            <a:round/>
            <a:headEnd type="oval" w="sm" len="sm"/>
            <a:tailEnd type="triangle" w="med" len="med"/>
          </a:ln>
          <a:effectLst/>
        </p:spPr>
        <p:txBody>
          <a:bodyPr>
            <a:spAutoFit/>
          </a:bodyPr>
          <a:lstStyle/>
          <a:p>
            <a:endParaRPr lang="en-US"/>
          </a:p>
        </p:txBody>
      </p:sp>
      <p:sp>
        <p:nvSpPr>
          <p:cNvPr id="2085899" name="Text Box 11"/>
          <p:cNvSpPr txBox="1">
            <a:spLocks noChangeArrowheads="1"/>
          </p:cNvSpPr>
          <p:nvPr/>
        </p:nvSpPr>
        <p:spPr bwMode="auto">
          <a:xfrm>
            <a:off x="1211263" y="4262438"/>
            <a:ext cx="1733550" cy="830997"/>
          </a:xfrm>
          <a:prstGeom prst="rect">
            <a:avLst/>
          </a:prstGeom>
          <a:noFill/>
          <a:ln w="9525" algn="ctr">
            <a:noFill/>
            <a:miter lim="800000"/>
            <a:headEnd/>
            <a:tailEnd/>
          </a:ln>
          <a:effectLst/>
        </p:spPr>
        <p:txBody>
          <a:bodyPr>
            <a:spAutoFit/>
          </a:bodyPr>
          <a:lstStyle/>
          <a:p>
            <a:pPr algn="ctr">
              <a:spcBef>
                <a:spcPct val="20000"/>
              </a:spcBef>
              <a:buClr>
                <a:srgbClr val="10BC45"/>
              </a:buClr>
              <a:buSzPct val="50000"/>
              <a:buFont typeface="Arial" pitchFamily="34" charset="0"/>
              <a:buNone/>
            </a:pPr>
            <a:r>
              <a:rPr lang="en-GB" sz="2400" b="1" dirty="0">
                <a:solidFill>
                  <a:srgbClr val="10BC45"/>
                </a:solidFill>
              </a:rPr>
              <a:t>a pentose sugar</a:t>
            </a:r>
          </a:p>
        </p:txBody>
      </p:sp>
      <p:sp>
        <p:nvSpPr>
          <p:cNvPr id="2085904" name="Line 16"/>
          <p:cNvSpPr>
            <a:spLocks noChangeShapeType="1"/>
          </p:cNvSpPr>
          <p:nvPr/>
        </p:nvSpPr>
        <p:spPr bwMode="auto">
          <a:xfrm>
            <a:off x="2974975" y="4695825"/>
            <a:ext cx="1357313" cy="46038"/>
          </a:xfrm>
          <a:prstGeom prst="line">
            <a:avLst/>
          </a:prstGeom>
          <a:noFill/>
          <a:ln w="38100">
            <a:solidFill>
              <a:srgbClr val="000000"/>
            </a:solidFill>
            <a:round/>
            <a:headEnd type="oval" w="sm" len="sm"/>
            <a:tailEnd type="triangle" w="med" len="med"/>
          </a:ln>
          <a:effectLst/>
        </p:spPr>
        <p:txBody>
          <a:bodyPr>
            <a:spAutoFit/>
          </a:bodyPr>
          <a:lstStyle/>
          <a:p>
            <a:endParaRPr lang="en-US"/>
          </a:p>
        </p:txBody>
      </p:sp>
      <p:sp>
        <p:nvSpPr>
          <p:cNvPr id="2085898" name="Text Box 10"/>
          <p:cNvSpPr txBox="1">
            <a:spLocks noChangeArrowheads="1"/>
          </p:cNvSpPr>
          <p:nvPr/>
        </p:nvSpPr>
        <p:spPr bwMode="auto">
          <a:xfrm>
            <a:off x="6561138" y="2333625"/>
            <a:ext cx="2582862" cy="1200329"/>
          </a:xfrm>
          <a:prstGeom prst="rect">
            <a:avLst/>
          </a:prstGeom>
          <a:noFill/>
          <a:ln w="9525" algn="ctr">
            <a:noFill/>
            <a:miter lim="800000"/>
            <a:headEnd/>
            <a:tailEnd/>
          </a:ln>
          <a:effectLst/>
        </p:spPr>
        <p:txBody>
          <a:bodyPr>
            <a:spAutoFit/>
          </a:bodyPr>
          <a:lstStyle/>
          <a:p>
            <a:pPr algn="ctr">
              <a:spcBef>
                <a:spcPct val="20000"/>
              </a:spcBef>
              <a:buClr>
                <a:srgbClr val="10BC45"/>
              </a:buClr>
              <a:buSzPct val="50000"/>
              <a:buFont typeface="Arial" pitchFamily="34" charset="0"/>
              <a:buNone/>
            </a:pPr>
            <a:r>
              <a:rPr lang="en-GB" sz="2400" b="1" dirty="0">
                <a:solidFill>
                  <a:srgbClr val="10BC45"/>
                </a:solidFill>
              </a:rPr>
              <a:t>a nitrogen-containing base</a:t>
            </a:r>
          </a:p>
        </p:txBody>
      </p:sp>
      <p:sp>
        <p:nvSpPr>
          <p:cNvPr id="2085905" name="Line 17"/>
          <p:cNvSpPr>
            <a:spLocks noChangeShapeType="1"/>
          </p:cNvSpPr>
          <p:nvPr/>
        </p:nvSpPr>
        <p:spPr bwMode="auto">
          <a:xfrm flipH="1">
            <a:off x="5930900" y="3194050"/>
            <a:ext cx="1227138" cy="188913"/>
          </a:xfrm>
          <a:prstGeom prst="line">
            <a:avLst/>
          </a:prstGeom>
          <a:noFill/>
          <a:ln w="38100">
            <a:solidFill>
              <a:srgbClr val="000000"/>
            </a:solidFill>
            <a:round/>
            <a:headEnd type="oval" w="sm" len="sm"/>
            <a:tailEnd type="triangle" w="med" len="med"/>
          </a:ln>
          <a:effectLst/>
        </p:spPr>
        <p:txBody>
          <a:bodyPr>
            <a:spAutoFit/>
          </a:bodyPr>
          <a:lstStyle/>
          <a:p>
            <a:endParaRPr lang="en-US"/>
          </a:p>
        </p:txBody>
      </p:sp>
      <p:pic>
        <p:nvPicPr>
          <p:cNvPr id="2085907" name="Picture 19" descr="notes_icon"/>
          <p:cNvPicPr>
            <a:picLocks noChangeAspect="1" noChangeArrowheads="1"/>
          </p:cNvPicPr>
          <p:nvPr/>
        </p:nvPicPr>
        <p:blipFill>
          <a:blip r:embed="rId4" cstate="print"/>
          <a:srcRect/>
          <a:stretch>
            <a:fillRect/>
          </a:stretch>
        </p:blipFill>
        <p:spPr bwMode="auto">
          <a:xfrm>
            <a:off x="7443788" y="150813"/>
            <a:ext cx="442912" cy="387350"/>
          </a:xfrm>
          <a:prstGeom prst="rect">
            <a:avLst/>
          </a:prstGeom>
          <a:noFill/>
        </p:spPr>
      </p:pic>
      <p:pic>
        <p:nvPicPr>
          <p:cNvPr id="2085911" name="Picture 23" descr="forward_arrow_colour">
            <a:hlinkClick r:id="" action="ppaction://hlinkshowjump?jump=nextslide"/>
          </p:cNvPr>
          <p:cNvPicPr>
            <a:picLocks noChangeAspect="1" noChangeArrowheads="1"/>
          </p:cNvPicPr>
          <p:nvPr/>
        </p:nvPicPr>
        <p:blipFill>
          <a:blip r:embed="rId5" cstate="print"/>
          <a:srcRect/>
          <a:stretch>
            <a:fillRect/>
          </a:stretch>
        </p:blipFill>
        <p:spPr bwMode="auto">
          <a:xfrm>
            <a:off x="8447088" y="6167438"/>
            <a:ext cx="630237" cy="57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85895"/>
                                        </p:tgtEl>
                                        <p:attrNameLst>
                                          <p:attrName>style.visibility</p:attrName>
                                        </p:attrNameLst>
                                      </p:cBhvr>
                                      <p:to>
                                        <p:strVal val="visible"/>
                                      </p:to>
                                    </p:set>
                                    <p:animEffect transition="in" filter="dissolve">
                                      <p:cBhvr>
                                        <p:cTn id="7" dur="500"/>
                                        <p:tgtEl>
                                          <p:spTgt spid="208589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085906"/>
                                        </p:tgtEl>
                                        <p:attrNameLst>
                                          <p:attrName>style.visibility</p:attrName>
                                        </p:attrNameLst>
                                      </p:cBhvr>
                                      <p:to>
                                        <p:strVal val="visible"/>
                                      </p:to>
                                    </p:set>
                                    <p:anim calcmode="lin" valueType="num">
                                      <p:cBhvr>
                                        <p:cTn id="11" dur="500" fill="hold"/>
                                        <p:tgtEl>
                                          <p:spTgt spid="2085906"/>
                                        </p:tgtEl>
                                        <p:attrNameLst>
                                          <p:attrName>ppt_w</p:attrName>
                                        </p:attrNameLst>
                                      </p:cBhvr>
                                      <p:tavLst>
                                        <p:tav tm="0">
                                          <p:val>
                                            <p:fltVal val="0"/>
                                          </p:val>
                                        </p:tav>
                                        <p:tav tm="100000">
                                          <p:val>
                                            <p:strVal val="#ppt_w"/>
                                          </p:val>
                                        </p:tav>
                                      </p:tavLst>
                                    </p:anim>
                                    <p:anim calcmode="lin" valueType="num">
                                      <p:cBhvr>
                                        <p:cTn id="12" dur="500" fill="hold"/>
                                        <p:tgtEl>
                                          <p:spTgt spid="208590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85900"/>
                                        </p:tgtEl>
                                        <p:attrNameLst>
                                          <p:attrName>style.visibility</p:attrName>
                                        </p:attrNameLst>
                                      </p:cBhvr>
                                      <p:to>
                                        <p:strVal val="visible"/>
                                      </p:to>
                                    </p:set>
                                    <p:animEffect transition="in" filter="wipe(left)">
                                      <p:cBhvr>
                                        <p:cTn id="16" dur="500"/>
                                        <p:tgtEl>
                                          <p:spTgt spid="2085900"/>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085903"/>
                                        </p:tgtEl>
                                        <p:attrNameLst>
                                          <p:attrName>style.visibility</p:attrName>
                                        </p:attrNameLst>
                                      </p:cBhvr>
                                      <p:to>
                                        <p:strVal val="visible"/>
                                      </p:to>
                                    </p:set>
                                    <p:animEffect transition="in" filter="wipe(left)">
                                      <p:cBhvr>
                                        <p:cTn id="20" dur="500"/>
                                        <p:tgtEl>
                                          <p:spTgt spid="208590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085899"/>
                                        </p:tgtEl>
                                        <p:attrNameLst>
                                          <p:attrName>style.visibility</p:attrName>
                                        </p:attrNameLst>
                                      </p:cBhvr>
                                      <p:to>
                                        <p:strVal val="visible"/>
                                      </p:to>
                                    </p:set>
                                    <p:animEffect transition="in" filter="wipe(left)">
                                      <p:cBhvr>
                                        <p:cTn id="25" dur="500"/>
                                        <p:tgtEl>
                                          <p:spTgt spid="208589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085904"/>
                                        </p:tgtEl>
                                        <p:attrNameLst>
                                          <p:attrName>style.visibility</p:attrName>
                                        </p:attrNameLst>
                                      </p:cBhvr>
                                      <p:to>
                                        <p:strVal val="visible"/>
                                      </p:to>
                                    </p:set>
                                    <p:animEffect transition="in" filter="wipe(left)">
                                      <p:cBhvr>
                                        <p:cTn id="29" dur="500"/>
                                        <p:tgtEl>
                                          <p:spTgt spid="208590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2085898"/>
                                        </p:tgtEl>
                                        <p:attrNameLst>
                                          <p:attrName>style.visibility</p:attrName>
                                        </p:attrNameLst>
                                      </p:cBhvr>
                                      <p:to>
                                        <p:strVal val="visible"/>
                                      </p:to>
                                    </p:set>
                                    <p:animEffect transition="in" filter="wipe(right)">
                                      <p:cBhvr>
                                        <p:cTn id="34" dur="500"/>
                                        <p:tgtEl>
                                          <p:spTgt spid="2085898"/>
                                        </p:tgtEl>
                                      </p:cBhvr>
                                    </p:animEffect>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2085905"/>
                                        </p:tgtEl>
                                        <p:attrNameLst>
                                          <p:attrName>style.visibility</p:attrName>
                                        </p:attrNameLst>
                                      </p:cBhvr>
                                      <p:to>
                                        <p:strVal val="visible"/>
                                      </p:to>
                                    </p:set>
                                    <p:animEffect transition="in" filter="wipe(right)">
                                      <p:cBhvr>
                                        <p:cTn id="38" dur="500"/>
                                        <p:tgtEl>
                                          <p:spTgt spid="2085905"/>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085897"/>
                                        </p:tgtEl>
                                        <p:attrNameLst>
                                          <p:attrName>style.visibility</p:attrName>
                                        </p:attrNameLst>
                                      </p:cBhvr>
                                      <p:to>
                                        <p:strVal val="visible"/>
                                      </p:to>
                                    </p:set>
                                    <p:animEffect transition="in" filter="dissolve">
                                      <p:cBhvr>
                                        <p:cTn id="43" dur="500"/>
                                        <p:tgtEl>
                                          <p:spTgt spid="2085897"/>
                                        </p:tgtEl>
                                      </p:cBhvr>
                                    </p:animEffect>
                                  </p:childTnLst>
                                </p:cTn>
                              </p:par>
                              <p:par>
                                <p:cTn id="44" presetID="1" presetClass="entr" presetSubtype="0" fill="hold" nodeType="withEffect">
                                  <p:stCondLst>
                                    <p:cond delay="0"/>
                                  </p:stCondLst>
                                  <p:childTnLst>
                                    <p:set>
                                      <p:cBhvr>
                                        <p:cTn id="45" dur="1" fill="hold">
                                          <p:stCondLst>
                                            <p:cond delay="0"/>
                                          </p:stCondLst>
                                        </p:cTn>
                                        <p:tgtEl>
                                          <p:spTgt spid="2085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5895" grpId="0"/>
      <p:bldP spid="2085897" grpId="0"/>
      <p:bldP spid="2085900" grpId="0"/>
      <p:bldP spid="2085903" grpId="0" animBg="1"/>
      <p:bldP spid="2085899" grpId="0"/>
      <p:bldP spid="2085904" grpId="0" animBg="1"/>
      <p:bldP spid="2085898" grpId="0"/>
      <p:bldP spid="208590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6914" name="Rectangle 2"/>
          <p:cNvSpPr>
            <a:spLocks noGrp="1" noChangeArrowheads="1"/>
          </p:cNvSpPr>
          <p:nvPr>
            <p:ph type="title"/>
          </p:nvPr>
        </p:nvSpPr>
        <p:spPr/>
        <p:txBody>
          <a:bodyPr/>
          <a:lstStyle/>
          <a:p>
            <a:r>
              <a:rPr lang="en-GB"/>
              <a:t>Formation of nucleotides</a:t>
            </a:r>
          </a:p>
        </p:txBody>
      </p:sp>
      <p:pic>
        <p:nvPicPr>
          <p:cNvPr id="2086926" name="Picture 14"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2086927" name="Picture 15" descr="notes_icon"/>
          <p:cNvPicPr>
            <a:picLocks noChangeAspect="1" noChangeArrowheads="1"/>
          </p:cNvPicPr>
          <p:nvPr/>
        </p:nvPicPr>
        <p:blipFill>
          <a:blip r:embed="rId6" cstate="print"/>
          <a:srcRect/>
          <a:stretch>
            <a:fillRect/>
          </a:stretch>
        </p:blipFill>
        <p:spPr bwMode="auto">
          <a:xfrm>
            <a:off x="6973888" y="150813"/>
            <a:ext cx="442912" cy="387350"/>
          </a:xfrm>
          <a:prstGeom prst="rect">
            <a:avLst/>
          </a:prstGeom>
          <a:noFill/>
        </p:spPr>
      </p:pic>
      <p:pic>
        <p:nvPicPr>
          <p:cNvPr id="2086928" name="Picture 16" descr="forward_arrow_colour">
            <a:hlinkClick r:id="" action="ppaction://hlinkshowjump?jump=nextslide"/>
          </p:cNvPr>
          <p:cNvPicPr>
            <a:picLocks noChangeAspect="1" noChangeArrowheads="1"/>
          </p:cNvPicPr>
          <p:nvPr/>
        </p:nvPicPr>
        <p:blipFill>
          <a:blip r:embed="rId7" cstate="print"/>
          <a:srcRect/>
          <a:stretch>
            <a:fillRect/>
          </a:stretch>
        </p:blipFill>
        <p:spPr bwMode="auto">
          <a:xfrm>
            <a:off x="8447088" y="6167438"/>
            <a:ext cx="630237" cy="574675"/>
          </a:xfrm>
          <a:prstGeom prst="rect">
            <a:avLst/>
          </a:prstGeom>
          <a:noFill/>
        </p:spPr>
      </p:pic>
      <p:grpSp>
        <p:nvGrpSpPr>
          <p:cNvPr id="2" name="Group 26"/>
          <p:cNvGrpSpPr>
            <a:grpSpLocks/>
          </p:cNvGrpSpPr>
          <p:nvPr/>
        </p:nvGrpSpPr>
        <p:grpSpPr bwMode="auto">
          <a:xfrm>
            <a:off x="212725" y="800100"/>
            <a:ext cx="8699500" cy="5308600"/>
            <a:chOff x="134" y="504"/>
            <a:chExt cx="5480" cy="3344"/>
          </a:xfrm>
        </p:grpSpPr>
        <p:pic>
          <p:nvPicPr>
            <p:cNvPr id="2086936" name="S2_2_nucleotide_animation.swf" descr="2_2_nucleotide_animation"/>
            <p:cNvPicPr>
              <a:picLocks noChangeAspect="1" noChangeArrowheads="1"/>
            </p:cNvPicPr>
            <p:nvPr/>
          </p:nvPicPr>
          <p:blipFill>
            <a:blip r:embed="rId8"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47106" name="ShockwaveFlash1" r:id="rId2" imgW="8699329" imgH="5308724"/>
    </p:controls>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title"/>
          </p:nvPr>
        </p:nvSpPr>
        <p:spPr>
          <a:xfrm>
            <a:off x="228600" y="141288"/>
            <a:ext cx="8763000" cy="544512"/>
          </a:xfrm>
        </p:spPr>
        <p:txBody>
          <a:bodyPr>
            <a:normAutofit fontScale="90000"/>
          </a:bodyPr>
          <a:lstStyle/>
          <a:p>
            <a:pPr eaLnBrk="1" hangingPunct="1"/>
            <a:r>
              <a:rPr lang="en-US" dirty="0" smtClean="0"/>
              <a:t>DNA</a:t>
            </a:r>
          </a:p>
        </p:txBody>
      </p:sp>
      <p:sp>
        <p:nvSpPr>
          <p:cNvPr id="37890" name="Rectangle 2"/>
          <p:cNvSpPr>
            <a:spLocks noGrp="1" noChangeArrowheads="1"/>
          </p:cNvSpPr>
          <p:nvPr>
            <p:ph sz="quarter" idx="1"/>
          </p:nvPr>
        </p:nvSpPr>
        <p:spPr>
          <a:xfrm>
            <a:off x="304800" y="838200"/>
            <a:ext cx="8458200" cy="3783013"/>
          </a:xfrm>
        </p:spPr>
        <p:txBody>
          <a:bodyPr anchor="t">
            <a:noAutofit/>
          </a:bodyPr>
          <a:lstStyle/>
          <a:p>
            <a:pPr eaLnBrk="1" hangingPunct="1"/>
            <a:r>
              <a:rPr lang="en-US" dirty="0" smtClean="0"/>
              <a:t>Has </a:t>
            </a:r>
            <a:r>
              <a:rPr lang="en-US" b="1" dirty="0" err="1" smtClean="0"/>
              <a:t>deoxyribose</a:t>
            </a:r>
            <a:r>
              <a:rPr lang="en-US" dirty="0" smtClean="0"/>
              <a:t> as the sugar</a:t>
            </a:r>
          </a:p>
          <a:p>
            <a:pPr eaLnBrk="1" hangingPunct="1"/>
            <a:r>
              <a:rPr lang="en-US" dirty="0" smtClean="0"/>
              <a:t>Exists as a </a:t>
            </a:r>
            <a:r>
              <a:rPr lang="en-US" b="1" dirty="0" smtClean="0"/>
              <a:t>double helix </a:t>
            </a:r>
            <a:r>
              <a:rPr lang="en-US" dirty="0" smtClean="0"/>
              <a:t>of 2 chains linked by </a:t>
            </a:r>
            <a:r>
              <a:rPr lang="en-US" b="1" dirty="0" smtClean="0"/>
              <a:t>H bonds</a:t>
            </a:r>
            <a:r>
              <a:rPr lang="en-US" dirty="0" smtClean="0"/>
              <a:t> between complementary bases</a:t>
            </a:r>
          </a:p>
          <a:p>
            <a:pPr eaLnBrk="1" hangingPunct="1"/>
            <a:r>
              <a:rPr lang="en-US" b="1" dirty="0" smtClean="0"/>
              <a:t>Contains the nucleotides:</a:t>
            </a:r>
          </a:p>
          <a:p>
            <a:pPr lvl="1"/>
            <a:r>
              <a:rPr lang="en-US" b="1" dirty="0" smtClean="0">
                <a:solidFill>
                  <a:schemeClr val="accent2"/>
                </a:solidFill>
              </a:rPr>
              <a:t>Adenine</a:t>
            </a:r>
          </a:p>
          <a:p>
            <a:pPr lvl="1"/>
            <a:r>
              <a:rPr lang="en-US" b="1" dirty="0" smtClean="0">
                <a:solidFill>
                  <a:schemeClr val="accent2"/>
                </a:solidFill>
              </a:rPr>
              <a:t>Thymine</a:t>
            </a:r>
          </a:p>
          <a:p>
            <a:pPr lvl="1"/>
            <a:r>
              <a:rPr lang="en-US" b="1" dirty="0" smtClean="0">
                <a:solidFill>
                  <a:schemeClr val="accent2"/>
                </a:solidFill>
              </a:rPr>
              <a:t>Cytosine</a:t>
            </a:r>
          </a:p>
          <a:p>
            <a:pPr lvl="1"/>
            <a:r>
              <a:rPr lang="en-US" b="1" dirty="0" smtClean="0">
                <a:solidFill>
                  <a:schemeClr val="accent2"/>
                </a:solidFill>
              </a:rPr>
              <a:t>Guanine</a:t>
            </a:r>
          </a:p>
        </p:txBody>
      </p:sp>
      <p:sp>
        <p:nvSpPr>
          <p:cNvPr id="37892" name="Text Box 4"/>
          <p:cNvSpPr txBox="1">
            <a:spLocks noChangeArrowheads="1"/>
          </p:cNvSpPr>
          <p:nvPr/>
        </p:nvSpPr>
        <p:spPr bwMode="auto">
          <a:xfrm>
            <a:off x="7696200" y="6477000"/>
            <a:ext cx="1219200" cy="274638"/>
          </a:xfrm>
          <a:prstGeom prst="rect">
            <a:avLst/>
          </a:prstGeom>
          <a:noFill/>
          <a:ln w="9525">
            <a:noFill/>
            <a:miter lim="800000"/>
            <a:headEnd/>
            <a:tailEnd/>
          </a:ln>
        </p:spPr>
        <p:txBody>
          <a:bodyPr>
            <a:spAutoFit/>
          </a:bodyPr>
          <a:lstStyle/>
          <a:p>
            <a:pPr algn="r"/>
            <a:r>
              <a:rPr lang="en-US" sz="1200" i="0"/>
              <a:t>Figure 2.16</a:t>
            </a:r>
          </a:p>
        </p:txBody>
      </p:sp>
      <p:pic>
        <p:nvPicPr>
          <p:cNvPr id="37893" name="Picture 5"/>
          <p:cNvPicPr>
            <a:picLocks noChangeAspect="1" noChangeArrowheads="1"/>
          </p:cNvPicPr>
          <p:nvPr/>
        </p:nvPicPr>
        <p:blipFill>
          <a:blip r:embed="rId2" cstate="print"/>
          <a:srcRect b="5167"/>
          <a:stretch>
            <a:fillRect/>
          </a:stretch>
        </p:blipFill>
        <p:spPr bwMode="auto">
          <a:xfrm>
            <a:off x="4748152" y="3581400"/>
            <a:ext cx="4395848"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cs typeface="Arial" pitchFamily="34" charset="0"/>
              </a:rPr>
              <a:t>complementary base pairing :</a:t>
            </a:r>
            <a:br>
              <a:rPr lang="en-GB" dirty="0" smtClean="0">
                <a:cs typeface="Arial" pitchFamily="34" charset="0"/>
              </a:rPr>
            </a:br>
            <a:endParaRPr lang="en-US" dirty="0"/>
          </a:p>
        </p:txBody>
      </p:sp>
      <p:sp>
        <p:nvSpPr>
          <p:cNvPr id="4" name="Rectangle 2"/>
          <p:cNvSpPr txBox="1">
            <a:spLocks noChangeArrowheads="1"/>
          </p:cNvSpPr>
          <p:nvPr/>
        </p:nvSpPr>
        <p:spPr>
          <a:xfrm>
            <a:off x="228600" y="1219200"/>
            <a:ext cx="3886200" cy="1573213"/>
          </a:xfrm>
          <a:prstGeom prst="rect">
            <a:avLst/>
          </a:prstGeom>
        </p:spPr>
        <p:txBody>
          <a:bodyPr vert="horz" anchor="t">
            <a:noAutofit/>
          </a:bodyPr>
          <a:lstStyle/>
          <a:p>
            <a:pPr marL="731520" lvl="1" indent="-274320">
              <a:spcBef>
                <a:spcPts val="600"/>
              </a:spcBef>
              <a:buClr>
                <a:schemeClr val="accent1"/>
              </a:buClr>
              <a:buSzPct val="70000"/>
              <a:buFont typeface="Wingdings"/>
              <a:buChar char=""/>
            </a:pPr>
            <a:r>
              <a:rPr lang="en-US" sz="2800" b="1" dirty="0" smtClean="0"/>
              <a:t>A bonds with T</a:t>
            </a:r>
          </a:p>
          <a:p>
            <a:pPr marL="731520" lvl="1" indent="-274320">
              <a:spcBef>
                <a:spcPts val="600"/>
              </a:spcBef>
              <a:buClr>
                <a:schemeClr val="accent1"/>
              </a:buClr>
              <a:buSzPct val="70000"/>
              <a:buFont typeface="Wingdings"/>
              <a:buChar char=""/>
            </a:pPr>
            <a:r>
              <a:rPr kumimoji="0" lang="en-US" sz="2800" b="1" i="0" u="none" strike="noStrike" kern="1200" cap="none" spc="0" normalizeH="0" baseline="0" noProof="0" dirty="0" smtClean="0">
                <a:ln>
                  <a:noFill/>
                </a:ln>
                <a:effectLst/>
                <a:uLnTx/>
                <a:uFillTx/>
                <a:latin typeface="+mn-lt"/>
                <a:ea typeface="+mn-ea"/>
                <a:cs typeface="+mn-cs"/>
              </a:rPr>
              <a:t>C</a:t>
            </a:r>
            <a:r>
              <a:rPr kumimoji="0" lang="en-US" sz="2800" b="1" i="0" u="none" strike="noStrike" kern="1200" cap="none" spc="0" normalizeH="0" noProof="0" dirty="0" smtClean="0">
                <a:ln>
                  <a:noFill/>
                </a:ln>
                <a:effectLst/>
                <a:uLnTx/>
                <a:uFillTx/>
                <a:latin typeface="+mn-lt"/>
                <a:ea typeface="+mn-ea"/>
                <a:cs typeface="+mn-cs"/>
              </a:rPr>
              <a:t> bonds with G</a:t>
            </a:r>
            <a:endParaRPr kumimoji="0" lang="en-US" sz="2800" b="1" i="0" u="none" strike="noStrike" kern="1200" cap="none" spc="0" normalizeH="0" baseline="0" noProof="0" dirty="0" smtClean="0">
              <a:ln>
                <a:noFill/>
              </a:ln>
              <a:effectLst/>
              <a:uLnTx/>
              <a:uFillTx/>
              <a:latin typeface="+mn-lt"/>
              <a:ea typeface="+mn-ea"/>
              <a:cs typeface="+mn-cs"/>
            </a:endParaRPr>
          </a:p>
        </p:txBody>
      </p:sp>
      <p:pic>
        <p:nvPicPr>
          <p:cNvPr id="5" name="Picture 5"/>
          <p:cNvPicPr>
            <a:picLocks noChangeAspect="1" noChangeArrowheads="1"/>
          </p:cNvPicPr>
          <p:nvPr/>
        </p:nvPicPr>
        <p:blipFill>
          <a:blip r:embed="rId2" cstate="print"/>
          <a:srcRect b="5167"/>
          <a:stretch>
            <a:fillRect/>
          </a:stretch>
        </p:blipFill>
        <p:spPr bwMode="auto">
          <a:xfrm>
            <a:off x="2895600" y="2200534"/>
            <a:ext cx="6248400" cy="46574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7938" name="Rectangle 2"/>
          <p:cNvSpPr>
            <a:spLocks noGrp="1" noChangeArrowheads="1"/>
          </p:cNvSpPr>
          <p:nvPr>
            <p:ph type="title"/>
          </p:nvPr>
        </p:nvSpPr>
        <p:spPr>
          <a:xfrm>
            <a:off x="381000" y="-304800"/>
            <a:ext cx="7467600" cy="1143000"/>
          </a:xfrm>
        </p:spPr>
        <p:txBody>
          <a:bodyPr/>
          <a:lstStyle/>
          <a:p>
            <a:r>
              <a:rPr lang="en-GB" dirty="0"/>
              <a:t>Bases</a:t>
            </a:r>
          </a:p>
        </p:txBody>
      </p:sp>
      <p:sp>
        <p:nvSpPr>
          <p:cNvPr id="2087939" name="Text Box 3"/>
          <p:cNvSpPr txBox="1">
            <a:spLocks noChangeArrowheads="1"/>
          </p:cNvSpPr>
          <p:nvPr/>
        </p:nvSpPr>
        <p:spPr bwMode="auto">
          <a:xfrm>
            <a:off x="563563" y="784225"/>
            <a:ext cx="6846887" cy="461665"/>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400" dirty="0">
                <a:cs typeface="Arial" pitchFamily="34" charset="0"/>
              </a:rPr>
              <a:t>There are </a:t>
            </a:r>
            <a:r>
              <a:rPr lang="en-GB" sz="2400" b="1" dirty="0">
                <a:cs typeface="Arial" pitchFamily="34" charset="0"/>
              </a:rPr>
              <a:t>five</a:t>
            </a:r>
            <a:r>
              <a:rPr lang="en-GB" sz="2400" dirty="0">
                <a:cs typeface="Arial" pitchFamily="34" charset="0"/>
              </a:rPr>
              <a:t> bases, split into two types:</a:t>
            </a:r>
          </a:p>
        </p:txBody>
      </p:sp>
      <p:sp>
        <p:nvSpPr>
          <p:cNvPr id="2087940" name="Text Box 4"/>
          <p:cNvSpPr txBox="1">
            <a:spLocks noChangeArrowheads="1"/>
          </p:cNvSpPr>
          <p:nvPr/>
        </p:nvSpPr>
        <p:spPr bwMode="auto">
          <a:xfrm>
            <a:off x="563563" y="1644650"/>
            <a:ext cx="2833687" cy="1569660"/>
          </a:xfrm>
          <a:prstGeom prst="rect">
            <a:avLst/>
          </a:prstGeom>
          <a:noFill/>
          <a:ln w="9525" algn="ctr">
            <a:noFill/>
            <a:miter lim="800000"/>
            <a:headEnd/>
            <a:tailEnd/>
          </a:ln>
          <a:effectLst/>
        </p:spPr>
        <p:txBody>
          <a:bodyPr>
            <a:spAutoFit/>
          </a:bodyPr>
          <a:lstStyle/>
          <a:p>
            <a:pPr marL="360363" indent="-360363">
              <a:spcBef>
                <a:spcPct val="20000"/>
              </a:spcBef>
              <a:buClr>
                <a:srgbClr val="10BC45"/>
              </a:buClr>
              <a:buSzPct val="80000"/>
              <a:buFont typeface="Wingdings" pitchFamily="2" charset="2"/>
              <a:buChar char="l"/>
            </a:pPr>
            <a:r>
              <a:rPr lang="en-GB" sz="2400" b="1" dirty="0">
                <a:solidFill>
                  <a:srgbClr val="FF91FF"/>
                </a:solidFill>
              </a:rPr>
              <a:t>adenine</a:t>
            </a:r>
            <a:r>
              <a:rPr lang="en-GB" sz="2400" dirty="0">
                <a:solidFill>
                  <a:srgbClr val="FF91FF"/>
                </a:solidFill>
              </a:rPr>
              <a:t> </a:t>
            </a:r>
            <a:r>
              <a:rPr lang="en-GB" sz="2400" b="1" dirty="0">
                <a:solidFill>
                  <a:srgbClr val="FF91FF"/>
                </a:solidFill>
              </a:rPr>
              <a:t>(A)</a:t>
            </a:r>
            <a:r>
              <a:rPr lang="en-GB" sz="2400" dirty="0"/>
              <a:t> and </a:t>
            </a:r>
            <a:r>
              <a:rPr lang="en-GB" sz="2400" b="1" dirty="0">
                <a:solidFill>
                  <a:srgbClr val="CD0101"/>
                </a:solidFill>
              </a:rPr>
              <a:t>guanine</a:t>
            </a:r>
            <a:r>
              <a:rPr lang="en-GB" sz="2400" dirty="0">
                <a:solidFill>
                  <a:srgbClr val="CD0101"/>
                </a:solidFill>
              </a:rPr>
              <a:t> </a:t>
            </a:r>
            <a:r>
              <a:rPr lang="en-GB" sz="2400" b="1" dirty="0">
                <a:solidFill>
                  <a:srgbClr val="CD0101"/>
                </a:solidFill>
              </a:rPr>
              <a:t>(G)</a:t>
            </a:r>
            <a:r>
              <a:rPr lang="en-GB" sz="2400" dirty="0"/>
              <a:t> </a:t>
            </a:r>
            <a:r>
              <a:rPr lang="en-GB" sz="2400" dirty="0">
                <a:cs typeface="Arial" pitchFamily="34" charset="0"/>
              </a:rPr>
              <a:t>are </a:t>
            </a:r>
            <a:r>
              <a:rPr lang="en-GB" sz="2400" b="1" dirty="0" err="1">
                <a:solidFill>
                  <a:srgbClr val="10BC45"/>
                </a:solidFill>
                <a:cs typeface="Arial" pitchFamily="34" charset="0"/>
              </a:rPr>
              <a:t>purine</a:t>
            </a:r>
            <a:r>
              <a:rPr lang="en-GB" sz="2400" dirty="0">
                <a:cs typeface="Arial" pitchFamily="34" charset="0"/>
              </a:rPr>
              <a:t> bases.</a:t>
            </a:r>
          </a:p>
        </p:txBody>
      </p:sp>
      <p:pic>
        <p:nvPicPr>
          <p:cNvPr id="2087943" name="Picture 7" descr="adenine"/>
          <p:cNvPicPr>
            <a:picLocks noChangeAspect="1" noChangeArrowheads="1"/>
          </p:cNvPicPr>
          <p:nvPr/>
        </p:nvPicPr>
        <p:blipFill>
          <a:blip r:embed="rId3" cstate="print"/>
          <a:srcRect/>
          <a:stretch>
            <a:fillRect/>
          </a:stretch>
        </p:blipFill>
        <p:spPr bwMode="auto">
          <a:xfrm>
            <a:off x="3852863" y="1295400"/>
            <a:ext cx="1390650" cy="1466850"/>
          </a:xfrm>
          <a:prstGeom prst="rect">
            <a:avLst/>
          </a:prstGeom>
          <a:noFill/>
        </p:spPr>
      </p:pic>
      <p:sp>
        <p:nvSpPr>
          <p:cNvPr id="2087948" name="Rectangle 12"/>
          <p:cNvSpPr>
            <a:spLocks noChangeArrowheads="1"/>
          </p:cNvSpPr>
          <p:nvPr/>
        </p:nvSpPr>
        <p:spPr bwMode="auto">
          <a:xfrm>
            <a:off x="4346575" y="2724150"/>
            <a:ext cx="404813" cy="457200"/>
          </a:xfrm>
          <a:prstGeom prst="rect">
            <a:avLst/>
          </a:prstGeom>
          <a:noFill/>
          <a:ln w="9525" algn="ctr">
            <a:noFill/>
            <a:miter lim="800000"/>
            <a:headEnd/>
            <a:tailEnd/>
          </a:ln>
          <a:effectLst/>
        </p:spPr>
        <p:txBody>
          <a:bodyPr wrap="none">
            <a:spAutoFit/>
          </a:bodyPr>
          <a:lstStyle/>
          <a:p>
            <a:pPr algn="ctr"/>
            <a:r>
              <a:rPr lang="en-GB" b="1" dirty="0">
                <a:solidFill>
                  <a:srgbClr val="FF91FF"/>
                </a:solidFill>
              </a:rPr>
              <a:t>A</a:t>
            </a:r>
          </a:p>
        </p:txBody>
      </p:sp>
      <p:pic>
        <p:nvPicPr>
          <p:cNvPr id="2087946" name="Picture 10" descr="guanine"/>
          <p:cNvPicPr>
            <a:picLocks noChangeAspect="1" noChangeArrowheads="1"/>
          </p:cNvPicPr>
          <p:nvPr/>
        </p:nvPicPr>
        <p:blipFill>
          <a:blip r:embed="rId4" cstate="print"/>
          <a:srcRect/>
          <a:stretch>
            <a:fillRect/>
          </a:stretch>
        </p:blipFill>
        <p:spPr bwMode="auto">
          <a:xfrm>
            <a:off x="5634038" y="1239838"/>
            <a:ext cx="1981200" cy="1524000"/>
          </a:xfrm>
          <a:prstGeom prst="rect">
            <a:avLst/>
          </a:prstGeom>
          <a:noFill/>
        </p:spPr>
      </p:pic>
      <p:sp>
        <p:nvSpPr>
          <p:cNvPr id="2087949" name="Rectangle 13"/>
          <p:cNvSpPr>
            <a:spLocks noChangeArrowheads="1"/>
          </p:cNvSpPr>
          <p:nvPr/>
        </p:nvSpPr>
        <p:spPr bwMode="auto">
          <a:xfrm>
            <a:off x="6415088" y="2724150"/>
            <a:ext cx="420687" cy="457200"/>
          </a:xfrm>
          <a:prstGeom prst="rect">
            <a:avLst/>
          </a:prstGeom>
          <a:noFill/>
          <a:ln w="9525" algn="ctr">
            <a:noFill/>
            <a:miter lim="800000"/>
            <a:headEnd/>
            <a:tailEnd/>
          </a:ln>
          <a:effectLst/>
        </p:spPr>
        <p:txBody>
          <a:bodyPr wrap="none">
            <a:spAutoFit/>
          </a:bodyPr>
          <a:lstStyle/>
          <a:p>
            <a:pPr algn="ctr"/>
            <a:r>
              <a:rPr lang="en-GB" b="1">
                <a:solidFill>
                  <a:srgbClr val="CD0101"/>
                </a:solidFill>
              </a:rPr>
              <a:t>G</a:t>
            </a:r>
          </a:p>
        </p:txBody>
      </p:sp>
      <p:pic>
        <p:nvPicPr>
          <p:cNvPr id="2087947" name="Picture 11" descr="thymine"/>
          <p:cNvPicPr>
            <a:picLocks noChangeAspect="1" noChangeArrowheads="1"/>
          </p:cNvPicPr>
          <p:nvPr/>
        </p:nvPicPr>
        <p:blipFill>
          <a:blip r:embed="rId5" cstate="print"/>
          <a:srcRect/>
          <a:stretch>
            <a:fillRect/>
          </a:stretch>
        </p:blipFill>
        <p:spPr bwMode="auto">
          <a:xfrm>
            <a:off x="3536950" y="3452813"/>
            <a:ext cx="1847850" cy="1466850"/>
          </a:xfrm>
          <a:prstGeom prst="rect">
            <a:avLst/>
          </a:prstGeom>
          <a:noFill/>
        </p:spPr>
      </p:pic>
      <p:sp>
        <p:nvSpPr>
          <p:cNvPr id="2087951" name="Rectangle 15"/>
          <p:cNvSpPr>
            <a:spLocks noChangeArrowheads="1"/>
          </p:cNvSpPr>
          <p:nvPr/>
        </p:nvSpPr>
        <p:spPr bwMode="auto">
          <a:xfrm>
            <a:off x="4275138" y="4906963"/>
            <a:ext cx="369887" cy="457200"/>
          </a:xfrm>
          <a:prstGeom prst="rect">
            <a:avLst/>
          </a:prstGeom>
          <a:noFill/>
          <a:ln w="9525" algn="ctr">
            <a:noFill/>
            <a:miter lim="800000"/>
            <a:headEnd/>
            <a:tailEnd/>
          </a:ln>
          <a:effectLst/>
        </p:spPr>
        <p:txBody>
          <a:bodyPr wrap="none">
            <a:spAutoFit/>
          </a:bodyPr>
          <a:lstStyle/>
          <a:p>
            <a:pPr algn="ctr"/>
            <a:r>
              <a:rPr lang="en-GB" b="1">
                <a:solidFill>
                  <a:srgbClr val="FFCC00"/>
                </a:solidFill>
              </a:rPr>
              <a:t>T</a:t>
            </a:r>
          </a:p>
        </p:txBody>
      </p:sp>
      <p:pic>
        <p:nvPicPr>
          <p:cNvPr id="2087944" name="Picture 8" descr="uracil"/>
          <p:cNvPicPr>
            <a:picLocks noChangeAspect="1" noChangeArrowheads="1"/>
          </p:cNvPicPr>
          <p:nvPr/>
        </p:nvPicPr>
        <p:blipFill>
          <a:blip r:embed="rId6" cstate="print"/>
          <a:srcRect/>
          <a:stretch>
            <a:fillRect/>
          </a:stretch>
        </p:blipFill>
        <p:spPr bwMode="auto">
          <a:xfrm>
            <a:off x="7889875" y="3452813"/>
            <a:ext cx="1143000" cy="1466850"/>
          </a:xfrm>
          <a:prstGeom prst="rect">
            <a:avLst/>
          </a:prstGeom>
          <a:noFill/>
        </p:spPr>
      </p:pic>
      <p:sp>
        <p:nvSpPr>
          <p:cNvPr id="2087952" name="Rectangle 16"/>
          <p:cNvSpPr>
            <a:spLocks noChangeArrowheads="1"/>
          </p:cNvSpPr>
          <p:nvPr/>
        </p:nvSpPr>
        <p:spPr bwMode="auto">
          <a:xfrm>
            <a:off x="8258175" y="4906963"/>
            <a:ext cx="404813" cy="457200"/>
          </a:xfrm>
          <a:prstGeom prst="rect">
            <a:avLst/>
          </a:prstGeom>
          <a:noFill/>
          <a:ln w="9525" algn="ctr">
            <a:noFill/>
            <a:miter lim="800000"/>
            <a:headEnd/>
            <a:tailEnd/>
          </a:ln>
          <a:effectLst/>
        </p:spPr>
        <p:txBody>
          <a:bodyPr wrap="none">
            <a:spAutoFit/>
          </a:bodyPr>
          <a:lstStyle/>
          <a:p>
            <a:pPr algn="ctr"/>
            <a:r>
              <a:rPr lang="en-GB" b="1">
                <a:solidFill>
                  <a:srgbClr val="0066FF"/>
                </a:solidFill>
              </a:rPr>
              <a:t>U</a:t>
            </a:r>
          </a:p>
        </p:txBody>
      </p:sp>
      <p:sp>
        <p:nvSpPr>
          <p:cNvPr id="2087953" name="Rectangle 17"/>
          <p:cNvSpPr>
            <a:spLocks noChangeArrowheads="1"/>
          </p:cNvSpPr>
          <p:nvPr/>
        </p:nvSpPr>
        <p:spPr bwMode="auto">
          <a:xfrm>
            <a:off x="563563" y="3632200"/>
            <a:ext cx="3105150" cy="1938992"/>
          </a:xfrm>
          <a:prstGeom prst="rect">
            <a:avLst/>
          </a:prstGeom>
          <a:noFill/>
          <a:ln w="9525" algn="ctr">
            <a:noFill/>
            <a:miter lim="800000"/>
            <a:headEnd/>
            <a:tailEnd/>
          </a:ln>
          <a:effectLst/>
        </p:spPr>
        <p:txBody>
          <a:bodyPr>
            <a:spAutoFit/>
          </a:bodyPr>
          <a:lstStyle/>
          <a:p>
            <a:pPr marL="360363" indent="-360363">
              <a:buClr>
                <a:srgbClr val="10BC45"/>
              </a:buClr>
              <a:buSzPct val="80000"/>
              <a:buFont typeface="Wingdings" pitchFamily="2" charset="2"/>
              <a:buChar char="l"/>
            </a:pPr>
            <a:r>
              <a:rPr lang="en-GB" sz="2400" b="1" dirty="0">
                <a:solidFill>
                  <a:srgbClr val="FFCC00"/>
                </a:solidFill>
              </a:rPr>
              <a:t>thymine</a:t>
            </a:r>
            <a:r>
              <a:rPr lang="en-GB" sz="2400" dirty="0">
                <a:solidFill>
                  <a:srgbClr val="FFCC00"/>
                </a:solidFill>
              </a:rPr>
              <a:t> </a:t>
            </a:r>
            <a:r>
              <a:rPr lang="en-GB" sz="2400" b="1" dirty="0">
                <a:solidFill>
                  <a:srgbClr val="FFCC00"/>
                </a:solidFill>
              </a:rPr>
              <a:t>(T)</a:t>
            </a:r>
            <a:r>
              <a:rPr lang="en-GB" sz="2400" dirty="0"/>
              <a:t>, </a:t>
            </a:r>
            <a:r>
              <a:rPr lang="en-GB" sz="2400" b="1" dirty="0">
                <a:solidFill>
                  <a:srgbClr val="01AD01"/>
                </a:solidFill>
              </a:rPr>
              <a:t>cytosine</a:t>
            </a:r>
            <a:r>
              <a:rPr lang="en-GB" sz="2400" dirty="0">
                <a:solidFill>
                  <a:srgbClr val="01AD01"/>
                </a:solidFill>
              </a:rPr>
              <a:t> </a:t>
            </a:r>
            <a:r>
              <a:rPr lang="en-GB" sz="2400" b="1" dirty="0">
                <a:solidFill>
                  <a:srgbClr val="01AD01"/>
                </a:solidFill>
              </a:rPr>
              <a:t>(C)</a:t>
            </a:r>
            <a:r>
              <a:rPr lang="en-GB" sz="2400" dirty="0"/>
              <a:t> and </a:t>
            </a:r>
            <a:r>
              <a:rPr lang="en-GB" sz="2400" b="1" dirty="0" err="1">
                <a:solidFill>
                  <a:srgbClr val="0066FF"/>
                </a:solidFill>
              </a:rPr>
              <a:t>uracil</a:t>
            </a:r>
            <a:r>
              <a:rPr lang="en-GB" sz="2400" dirty="0">
                <a:solidFill>
                  <a:srgbClr val="0066FF"/>
                </a:solidFill>
              </a:rPr>
              <a:t> </a:t>
            </a:r>
            <a:r>
              <a:rPr lang="en-GB" sz="2400" b="1" dirty="0">
                <a:solidFill>
                  <a:srgbClr val="0066FF"/>
                </a:solidFill>
              </a:rPr>
              <a:t>(U)</a:t>
            </a:r>
            <a:r>
              <a:rPr lang="en-GB" sz="2400" dirty="0"/>
              <a:t> are </a:t>
            </a:r>
            <a:r>
              <a:rPr lang="en-GB" sz="2400" b="1" dirty="0" err="1">
                <a:solidFill>
                  <a:srgbClr val="10BC45"/>
                </a:solidFill>
              </a:rPr>
              <a:t>pyrimidine</a:t>
            </a:r>
            <a:r>
              <a:rPr lang="en-GB" sz="2400" b="1" dirty="0">
                <a:solidFill>
                  <a:srgbClr val="10BC45"/>
                </a:solidFill>
              </a:rPr>
              <a:t> </a:t>
            </a:r>
            <a:r>
              <a:rPr lang="en-GB" sz="2400" dirty="0"/>
              <a:t>bases.</a:t>
            </a:r>
          </a:p>
        </p:txBody>
      </p:sp>
      <p:sp>
        <p:nvSpPr>
          <p:cNvPr id="2087965" name="Text Box 29"/>
          <p:cNvSpPr txBox="1">
            <a:spLocks noChangeArrowheads="1"/>
          </p:cNvSpPr>
          <p:nvPr/>
        </p:nvSpPr>
        <p:spPr bwMode="auto">
          <a:xfrm>
            <a:off x="609600" y="5638800"/>
            <a:ext cx="7354887" cy="830997"/>
          </a:xfrm>
          <a:prstGeom prst="rect">
            <a:avLst/>
          </a:prstGeom>
          <a:noFill/>
          <a:ln w="9525" algn="ctr">
            <a:noFill/>
            <a:miter lim="800000"/>
            <a:headEnd/>
            <a:tailEnd/>
          </a:ln>
          <a:effectLst/>
        </p:spPr>
        <p:txBody>
          <a:bodyPr>
            <a:spAutoFit/>
          </a:bodyPr>
          <a:lstStyle/>
          <a:p>
            <a:pPr>
              <a:spcBef>
                <a:spcPct val="20000"/>
              </a:spcBef>
              <a:buClr>
                <a:srgbClr val="10BC45"/>
              </a:buClr>
              <a:buSzPct val="80000"/>
              <a:buFont typeface="Wingdings" pitchFamily="2" charset="2"/>
              <a:buNone/>
            </a:pPr>
            <a:r>
              <a:rPr lang="en-GB" sz="2400" dirty="0">
                <a:cs typeface="Arial" pitchFamily="34" charset="0"/>
              </a:rPr>
              <a:t>DNA contains </a:t>
            </a:r>
            <a:r>
              <a:rPr lang="en-GB" sz="2400" b="1" dirty="0">
                <a:solidFill>
                  <a:srgbClr val="FF91FF"/>
                </a:solidFill>
              </a:rPr>
              <a:t>A</a:t>
            </a:r>
            <a:r>
              <a:rPr lang="en-GB" sz="2400" dirty="0">
                <a:cs typeface="Arial" pitchFamily="34" charset="0"/>
              </a:rPr>
              <a:t>, </a:t>
            </a:r>
            <a:r>
              <a:rPr lang="en-GB" sz="2400" b="1" dirty="0">
                <a:solidFill>
                  <a:srgbClr val="CD0101"/>
                </a:solidFill>
              </a:rPr>
              <a:t>G</a:t>
            </a:r>
            <a:r>
              <a:rPr lang="en-GB" sz="2400" dirty="0">
                <a:cs typeface="Arial" pitchFamily="34" charset="0"/>
              </a:rPr>
              <a:t>, </a:t>
            </a:r>
            <a:r>
              <a:rPr lang="en-GB" sz="2400" b="1" dirty="0">
                <a:solidFill>
                  <a:srgbClr val="FFCC00"/>
                </a:solidFill>
              </a:rPr>
              <a:t>T</a:t>
            </a:r>
            <a:r>
              <a:rPr lang="en-GB" sz="2400" dirty="0">
                <a:cs typeface="Arial" pitchFamily="34" charset="0"/>
              </a:rPr>
              <a:t> and </a:t>
            </a:r>
            <a:r>
              <a:rPr lang="en-GB" sz="2400" b="1" dirty="0">
                <a:solidFill>
                  <a:srgbClr val="01AD01"/>
                </a:solidFill>
              </a:rPr>
              <a:t>C</a:t>
            </a:r>
            <a:r>
              <a:rPr lang="en-GB" sz="2400" dirty="0">
                <a:cs typeface="Arial" pitchFamily="34" charset="0"/>
              </a:rPr>
              <a:t>, whereas RNA contains </a:t>
            </a:r>
            <a:r>
              <a:rPr lang="en-GB" sz="2400" b="1" dirty="0">
                <a:solidFill>
                  <a:srgbClr val="FF91FF"/>
                </a:solidFill>
              </a:rPr>
              <a:t>A</a:t>
            </a:r>
            <a:r>
              <a:rPr lang="en-GB" sz="2400" dirty="0">
                <a:cs typeface="Arial" pitchFamily="34" charset="0"/>
              </a:rPr>
              <a:t>, </a:t>
            </a:r>
            <a:r>
              <a:rPr lang="en-GB" sz="2400" b="1" dirty="0">
                <a:solidFill>
                  <a:srgbClr val="CD0101"/>
                </a:solidFill>
              </a:rPr>
              <a:t>G</a:t>
            </a:r>
            <a:r>
              <a:rPr lang="en-GB" sz="2400" dirty="0">
                <a:cs typeface="Arial" pitchFamily="34" charset="0"/>
              </a:rPr>
              <a:t>, </a:t>
            </a:r>
            <a:r>
              <a:rPr lang="en-GB" sz="2400" b="1" dirty="0">
                <a:solidFill>
                  <a:srgbClr val="0066FF"/>
                </a:solidFill>
              </a:rPr>
              <a:t>U</a:t>
            </a:r>
            <a:r>
              <a:rPr lang="en-GB" sz="2400" dirty="0">
                <a:cs typeface="Arial" pitchFamily="34" charset="0"/>
              </a:rPr>
              <a:t> and </a:t>
            </a:r>
            <a:r>
              <a:rPr lang="en-GB" sz="2400" b="1" dirty="0">
                <a:solidFill>
                  <a:srgbClr val="01AD01"/>
                </a:solidFill>
              </a:rPr>
              <a:t>C</a:t>
            </a:r>
            <a:r>
              <a:rPr lang="en-GB" sz="2400" dirty="0">
                <a:cs typeface="Arial" pitchFamily="34" charset="0"/>
              </a:rPr>
              <a:t>.</a:t>
            </a:r>
          </a:p>
        </p:txBody>
      </p:sp>
      <p:pic>
        <p:nvPicPr>
          <p:cNvPr id="2087966" name="Picture 30" descr="notes_icon"/>
          <p:cNvPicPr>
            <a:picLocks noChangeAspect="1" noChangeArrowheads="1"/>
          </p:cNvPicPr>
          <p:nvPr/>
        </p:nvPicPr>
        <p:blipFill>
          <a:blip r:embed="rId7" cstate="print"/>
          <a:srcRect/>
          <a:stretch>
            <a:fillRect/>
          </a:stretch>
        </p:blipFill>
        <p:spPr bwMode="auto">
          <a:xfrm>
            <a:off x="7443788" y="150813"/>
            <a:ext cx="442912" cy="387350"/>
          </a:xfrm>
          <a:prstGeom prst="rect">
            <a:avLst/>
          </a:prstGeom>
          <a:noFill/>
        </p:spPr>
      </p:pic>
      <p:pic>
        <p:nvPicPr>
          <p:cNvPr id="2087968" name="Picture 32" descr="cytosine"/>
          <p:cNvPicPr>
            <a:picLocks noChangeAspect="1" noChangeArrowheads="1"/>
          </p:cNvPicPr>
          <p:nvPr/>
        </p:nvPicPr>
        <p:blipFill>
          <a:blip r:embed="rId8" cstate="print"/>
          <a:srcRect/>
          <a:stretch>
            <a:fillRect/>
          </a:stretch>
        </p:blipFill>
        <p:spPr bwMode="auto">
          <a:xfrm>
            <a:off x="6022975" y="3452813"/>
            <a:ext cx="1143000" cy="1466850"/>
          </a:xfrm>
          <a:prstGeom prst="rect">
            <a:avLst/>
          </a:prstGeom>
          <a:noFill/>
        </p:spPr>
      </p:pic>
      <p:sp>
        <p:nvSpPr>
          <p:cNvPr id="2087969" name="Rectangle 33"/>
          <p:cNvSpPr>
            <a:spLocks noChangeArrowheads="1"/>
          </p:cNvSpPr>
          <p:nvPr/>
        </p:nvSpPr>
        <p:spPr bwMode="auto">
          <a:xfrm>
            <a:off x="6253163" y="4906963"/>
            <a:ext cx="404812" cy="457200"/>
          </a:xfrm>
          <a:prstGeom prst="rect">
            <a:avLst/>
          </a:prstGeom>
          <a:noFill/>
          <a:ln w="9525" algn="ctr">
            <a:noFill/>
            <a:miter lim="800000"/>
            <a:headEnd/>
            <a:tailEnd/>
          </a:ln>
          <a:effectLst/>
        </p:spPr>
        <p:txBody>
          <a:bodyPr wrap="none">
            <a:spAutoFit/>
          </a:bodyPr>
          <a:lstStyle/>
          <a:p>
            <a:pPr algn="ctr"/>
            <a:r>
              <a:rPr lang="en-GB" b="1">
                <a:solidFill>
                  <a:srgbClr val="01AD01"/>
                </a:solidFill>
              </a:rPr>
              <a:t>C</a:t>
            </a:r>
          </a:p>
        </p:txBody>
      </p:sp>
      <p:pic>
        <p:nvPicPr>
          <p:cNvPr id="2087973" name="Picture 37" descr="forward_arrow_colour">
            <a:hlinkClick r:id="" action="ppaction://hlinkshowjump?jump=nextslide"/>
          </p:cNvPr>
          <p:cNvPicPr>
            <a:picLocks noChangeAspect="1" noChangeArrowheads="1"/>
          </p:cNvPicPr>
          <p:nvPr/>
        </p:nvPicPr>
        <p:blipFill>
          <a:blip r:embed="rId9" cstate="print"/>
          <a:srcRect/>
          <a:stretch>
            <a:fillRect/>
          </a:stretch>
        </p:blipFill>
        <p:spPr bwMode="auto">
          <a:xfrm>
            <a:off x="8447088" y="6167438"/>
            <a:ext cx="630237" cy="57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87940"/>
                                        </p:tgtEl>
                                        <p:attrNameLst>
                                          <p:attrName>style.visibility</p:attrName>
                                        </p:attrNameLst>
                                      </p:cBhvr>
                                      <p:to>
                                        <p:strVal val="visible"/>
                                      </p:to>
                                    </p:set>
                                    <p:animEffect transition="in" filter="dissolve">
                                      <p:cBhvr>
                                        <p:cTn id="7" dur="500"/>
                                        <p:tgtEl>
                                          <p:spTgt spid="2087940"/>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087943"/>
                                        </p:tgtEl>
                                        <p:attrNameLst>
                                          <p:attrName>style.visibility</p:attrName>
                                        </p:attrNameLst>
                                      </p:cBhvr>
                                      <p:to>
                                        <p:strVal val="visible"/>
                                      </p:to>
                                    </p:set>
                                    <p:anim calcmode="lin" valueType="num">
                                      <p:cBhvr>
                                        <p:cTn id="11" dur="500" fill="hold"/>
                                        <p:tgtEl>
                                          <p:spTgt spid="2087943"/>
                                        </p:tgtEl>
                                        <p:attrNameLst>
                                          <p:attrName>ppt_w</p:attrName>
                                        </p:attrNameLst>
                                      </p:cBhvr>
                                      <p:tavLst>
                                        <p:tav tm="0">
                                          <p:val>
                                            <p:fltVal val="0"/>
                                          </p:val>
                                        </p:tav>
                                        <p:tav tm="100000">
                                          <p:val>
                                            <p:strVal val="#ppt_w"/>
                                          </p:val>
                                        </p:tav>
                                      </p:tavLst>
                                    </p:anim>
                                    <p:anim calcmode="lin" valueType="num">
                                      <p:cBhvr>
                                        <p:cTn id="12" dur="500" fill="hold"/>
                                        <p:tgtEl>
                                          <p:spTgt spid="2087943"/>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2087948"/>
                                        </p:tgtEl>
                                        <p:attrNameLst>
                                          <p:attrName>style.visibility</p:attrName>
                                        </p:attrNameLst>
                                      </p:cBhvr>
                                      <p:to>
                                        <p:strVal val="visible"/>
                                      </p:to>
                                    </p:set>
                                  </p:childTnLst>
                                </p:cTn>
                              </p:par>
                            </p:childTnLst>
                          </p:cTn>
                        </p:par>
                        <p:par>
                          <p:cTn id="16" fill="hold">
                            <p:stCondLst>
                              <p:cond delay="1000"/>
                            </p:stCondLst>
                            <p:childTnLst>
                              <p:par>
                                <p:cTn id="17" presetID="23" presetClass="entr" presetSubtype="16" fill="hold" nodeType="afterEffect">
                                  <p:stCondLst>
                                    <p:cond delay="0"/>
                                  </p:stCondLst>
                                  <p:childTnLst>
                                    <p:set>
                                      <p:cBhvr>
                                        <p:cTn id="18" dur="1" fill="hold">
                                          <p:stCondLst>
                                            <p:cond delay="0"/>
                                          </p:stCondLst>
                                        </p:cTn>
                                        <p:tgtEl>
                                          <p:spTgt spid="2087946"/>
                                        </p:tgtEl>
                                        <p:attrNameLst>
                                          <p:attrName>style.visibility</p:attrName>
                                        </p:attrNameLst>
                                      </p:cBhvr>
                                      <p:to>
                                        <p:strVal val="visible"/>
                                      </p:to>
                                    </p:set>
                                    <p:anim calcmode="lin" valueType="num">
                                      <p:cBhvr>
                                        <p:cTn id="19" dur="500" fill="hold"/>
                                        <p:tgtEl>
                                          <p:spTgt spid="2087946"/>
                                        </p:tgtEl>
                                        <p:attrNameLst>
                                          <p:attrName>ppt_w</p:attrName>
                                        </p:attrNameLst>
                                      </p:cBhvr>
                                      <p:tavLst>
                                        <p:tav tm="0">
                                          <p:val>
                                            <p:fltVal val="0"/>
                                          </p:val>
                                        </p:tav>
                                        <p:tav tm="100000">
                                          <p:val>
                                            <p:strVal val="#ppt_w"/>
                                          </p:val>
                                        </p:tav>
                                      </p:tavLst>
                                    </p:anim>
                                    <p:anim calcmode="lin" valueType="num">
                                      <p:cBhvr>
                                        <p:cTn id="20" dur="500" fill="hold"/>
                                        <p:tgtEl>
                                          <p:spTgt spid="2087946"/>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208794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087953"/>
                                        </p:tgtEl>
                                        <p:attrNameLst>
                                          <p:attrName>style.visibility</p:attrName>
                                        </p:attrNameLst>
                                      </p:cBhvr>
                                      <p:to>
                                        <p:strVal val="visible"/>
                                      </p:to>
                                    </p:set>
                                    <p:animEffect transition="in" filter="dissolve">
                                      <p:cBhvr>
                                        <p:cTn id="28" dur="500"/>
                                        <p:tgtEl>
                                          <p:spTgt spid="2087953"/>
                                        </p:tgtEl>
                                      </p:cBhvr>
                                    </p:animEffect>
                                  </p:childTnLst>
                                </p:cTn>
                              </p:par>
                            </p:childTnLst>
                          </p:cTn>
                        </p:par>
                        <p:par>
                          <p:cTn id="29" fill="hold">
                            <p:stCondLst>
                              <p:cond delay="500"/>
                            </p:stCondLst>
                            <p:childTnLst>
                              <p:par>
                                <p:cTn id="30" presetID="23" presetClass="entr" presetSubtype="16" fill="hold" nodeType="afterEffect">
                                  <p:stCondLst>
                                    <p:cond delay="0"/>
                                  </p:stCondLst>
                                  <p:childTnLst>
                                    <p:set>
                                      <p:cBhvr>
                                        <p:cTn id="31" dur="1" fill="hold">
                                          <p:stCondLst>
                                            <p:cond delay="0"/>
                                          </p:stCondLst>
                                        </p:cTn>
                                        <p:tgtEl>
                                          <p:spTgt spid="2087947"/>
                                        </p:tgtEl>
                                        <p:attrNameLst>
                                          <p:attrName>style.visibility</p:attrName>
                                        </p:attrNameLst>
                                      </p:cBhvr>
                                      <p:to>
                                        <p:strVal val="visible"/>
                                      </p:to>
                                    </p:set>
                                    <p:anim calcmode="lin" valueType="num">
                                      <p:cBhvr>
                                        <p:cTn id="32" dur="500" fill="hold"/>
                                        <p:tgtEl>
                                          <p:spTgt spid="2087947"/>
                                        </p:tgtEl>
                                        <p:attrNameLst>
                                          <p:attrName>ppt_w</p:attrName>
                                        </p:attrNameLst>
                                      </p:cBhvr>
                                      <p:tavLst>
                                        <p:tav tm="0">
                                          <p:val>
                                            <p:fltVal val="0"/>
                                          </p:val>
                                        </p:tav>
                                        <p:tav tm="100000">
                                          <p:val>
                                            <p:strVal val="#ppt_w"/>
                                          </p:val>
                                        </p:tav>
                                      </p:tavLst>
                                    </p:anim>
                                    <p:anim calcmode="lin" valueType="num">
                                      <p:cBhvr>
                                        <p:cTn id="33" dur="500" fill="hold"/>
                                        <p:tgtEl>
                                          <p:spTgt spid="2087947"/>
                                        </p:tgtEl>
                                        <p:attrNameLst>
                                          <p:attrName>ppt_h</p:attrName>
                                        </p:attrNameLst>
                                      </p:cBhvr>
                                      <p:tavLst>
                                        <p:tav tm="0">
                                          <p:val>
                                            <p:fltVal val="0"/>
                                          </p:val>
                                        </p:tav>
                                        <p:tav tm="100000">
                                          <p:val>
                                            <p:strVal val="#ppt_h"/>
                                          </p:val>
                                        </p:tav>
                                      </p:tavLst>
                                    </p:anim>
                                  </p:childTnLst>
                                </p:cTn>
                              </p:par>
                            </p:childTnLst>
                          </p:cTn>
                        </p:par>
                        <p:par>
                          <p:cTn id="34" fill="hold">
                            <p:stCondLst>
                              <p:cond delay="1000"/>
                            </p:stCondLst>
                            <p:childTnLst>
                              <p:par>
                                <p:cTn id="35" presetID="1" presetClass="entr" presetSubtype="0" fill="hold" grpId="0" nodeType="afterEffect">
                                  <p:stCondLst>
                                    <p:cond delay="0"/>
                                  </p:stCondLst>
                                  <p:childTnLst>
                                    <p:set>
                                      <p:cBhvr>
                                        <p:cTn id="36" dur="1" fill="hold">
                                          <p:stCondLst>
                                            <p:cond delay="0"/>
                                          </p:stCondLst>
                                        </p:cTn>
                                        <p:tgtEl>
                                          <p:spTgt spid="2087951"/>
                                        </p:tgtEl>
                                        <p:attrNameLst>
                                          <p:attrName>style.visibility</p:attrName>
                                        </p:attrNameLst>
                                      </p:cBhvr>
                                      <p:to>
                                        <p:strVal val="visible"/>
                                      </p:to>
                                    </p:set>
                                  </p:childTnLst>
                                </p:cTn>
                              </p:par>
                            </p:childTnLst>
                          </p:cTn>
                        </p:par>
                        <p:par>
                          <p:cTn id="37" fill="hold">
                            <p:stCondLst>
                              <p:cond delay="1000"/>
                            </p:stCondLst>
                            <p:childTnLst>
                              <p:par>
                                <p:cTn id="38" presetID="23" presetClass="entr" presetSubtype="16" fill="hold" nodeType="afterEffect">
                                  <p:stCondLst>
                                    <p:cond delay="0"/>
                                  </p:stCondLst>
                                  <p:childTnLst>
                                    <p:set>
                                      <p:cBhvr>
                                        <p:cTn id="39" dur="1" fill="hold">
                                          <p:stCondLst>
                                            <p:cond delay="0"/>
                                          </p:stCondLst>
                                        </p:cTn>
                                        <p:tgtEl>
                                          <p:spTgt spid="2087968"/>
                                        </p:tgtEl>
                                        <p:attrNameLst>
                                          <p:attrName>style.visibility</p:attrName>
                                        </p:attrNameLst>
                                      </p:cBhvr>
                                      <p:to>
                                        <p:strVal val="visible"/>
                                      </p:to>
                                    </p:set>
                                    <p:anim calcmode="lin" valueType="num">
                                      <p:cBhvr>
                                        <p:cTn id="40" dur="500" fill="hold"/>
                                        <p:tgtEl>
                                          <p:spTgt spid="2087968"/>
                                        </p:tgtEl>
                                        <p:attrNameLst>
                                          <p:attrName>ppt_w</p:attrName>
                                        </p:attrNameLst>
                                      </p:cBhvr>
                                      <p:tavLst>
                                        <p:tav tm="0">
                                          <p:val>
                                            <p:fltVal val="0"/>
                                          </p:val>
                                        </p:tav>
                                        <p:tav tm="100000">
                                          <p:val>
                                            <p:strVal val="#ppt_w"/>
                                          </p:val>
                                        </p:tav>
                                      </p:tavLst>
                                    </p:anim>
                                    <p:anim calcmode="lin" valueType="num">
                                      <p:cBhvr>
                                        <p:cTn id="41" dur="500" fill="hold"/>
                                        <p:tgtEl>
                                          <p:spTgt spid="2087968"/>
                                        </p:tgtEl>
                                        <p:attrNameLst>
                                          <p:attrName>ppt_h</p:attrName>
                                        </p:attrNameLst>
                                      </p:cBhvr>
                                      <p:tavLst>
                                        <p:tav tm="0">
                                          <p:val>
                                            <p:fltVal val="0"/>
                                          </p:val>
                                        </p:tav>
                                        <p:tav tm="100000">
                                          <p:val>
                                            <p:strVal val="#ppt_h"/>
                                          </p:val>
                                        </p:tav>
                                      </p:tavLst>
                                    </p:anim>
                                  </p:childTnLst>
                                </p:cTn>
                              </p:par>
                            </p:childTnLst>
                          </p:cTn>
                        </p:par>
                        <p:par>
                          <p:cTn id="42" fill="hold">
                            <p:stCondLst>
                              <p:cond delay="1500"/>
                            </p:stCondLst>
                            <p:childTnLst>
                              <p:par>
                                <p:cTn id="43" presetID="1" presetClass="entr" presetSubtype="0" fill="hold" grpId="0" nodeType="afterEffect">
                                  <p:stCondLst>
                                    <p:cond delay="0"/>
                                  </p:stCondLst>
                                  <p:childTnLst>
                                    <p:set>
                                      <p:cBhvr>
                                        <p:cTn id="44" dur="1" fill="hold">
                                          <p:stCondLst>
                                            <p:cond delay="0"/>
                                          </p:stCondLst>
                                        </p:cTn>
                                        <p:tgtEl>
                                          <p:spTgt spid="2087969"/>
                                        </p:tgtEl>
                                        <p:attrNameLst>
                                          <p:attrName>style.visibility</p:attrName>
                                        </p:attrNameLst>
                                      </p:cBhvr>
                                      <p:to>
                                        <p:strVal val="visible"/>
                                      </p:to>
                                    </p:set>
                                  </p:childTnLst>
                                </p:cTn>
                              </p:par>
                            </p:childTnLst>
                          </p:cTn>
                        </p:par>
                        <p:par>
                          <p:cTn id="45" fill="hold">
                            <p:stCondLst>
                              <p:cond delay="1500"/>
                            </p:stCondLst>
                            <p:childTnLst>
                              <p:par>
                                <p:cTn id="46" presetID="23" presetClass="entr" presetSubtype="16" fill="hold" nodeType="afterEffect">
                                  <p:stCondLst>
                                    <p:cond delay="0"/>
                                  </p:stCondLst>
                                  <p:childTnLst>
                                    <p:set>
                                      <p:cBhvr>
                                        <p:cTn id="47" dur="1" fill="hold">
                                          <p:stCondLst>
                                            <p:cond delay="0"/>
                                          </p:stCondLst>
                                        </p:cTn>
                                        <p:tgtEl>
                                          <p:spTgt spid="2087944"/>
                                        </p:tgtEl>
                                        <p:attrNameLst>
                                          <p:attrName>style.visibility</p:attrName>
                                        </p:attrNameLst>
                                      </p:cBhvr>
                                      <p:to>
                                        <p:strVal val="visible"/>
                                      </p:to>
                                    </p:set>
                                    <p:anim calcmode="lin" valueType="num">
                                      <p:cBhvr>
                                        <p:cTn id="48" dur="500" fill="hold"/>
                                        <p:tgtEl>
                                          <p:spTgt spid="2087944"/>
                                        </p:tgtEl>
                                        <p:attrNameLst>
                                          <p:attrName>ppt_w</p:attrName>
                                        </p:attrNameLst>
                                      </p:cBhvr>
                                      <p:tavLst>
                                        <p:tav tm="0">
                                          <p:val>
                                            <p:fltVal val="0"/>
                                          </p:val>
                                        </p:tav>
                                        <p:tav tm="100000">
                                          <p:val>
                                            <p:strVal val="#ppt_w"/>
                                          </p:val>
                                        </p:tav>
                                      </p:tavLst>
                                    </p:anim>
                                    <p:anim calcmode="lin" valueType="num">
                                      <p:cBhvr>
                                        <p:cTn id="49" dur="500" fill="hold"/>
                                        <p:tgtEl>
                                          <p:spTgt spid="2087944"/>
                                        </p:tgtEl>
                                        <p:attrNameLst>
                                          <p:attrName>ppt_h</p:attrName>
                                        </p:attrNameLst>
                                      </p:cBhvr>
                                      <p:tavLst>
                                        <p:tav tm="0">
                                          <p:val>
                                            <p:fltVal val="0"/>
                                          </p:val>
                                        </p:tav>
                                        <p:tav tm="100000">
                                          <p:val>
                                            <p:strVal val="#ppt_h"/>
                                          </p:val>
                                        </p:tav>
                                      </p:tavLst>
                                    </p:anim>
                                  </p:childTnLst>
                                </p:cTn>
                              </p:par>
                            </p:childTnLst>
                          </p:cTn>
                        </p:par>
                        <p:par>
                          <p:cTn id="50" fill="hold">
                            <p:stCondLst>
                              <p:cond delay="2000"/>
                            </p:stCondLst>
                            <p:childTnLst>
                              <p:par>
                                <p:cTn id="51" presetID="1" presetClass="entr" presetSubtype="0" fill="hold" grpId="0" nodeType="afterEffect">
                                  <p:stCondLst>
                                    <p:cond delay="0"/>
                                  </p:stCondLst>
                                  <p:childTnLst>
                                    <p:set>
                                      <p:cBhvr>
                                        <p:cTn id="52" dur="1" fill="hold">
                                          <p:stCondLst>
                                            <p:cond delay="0"/>
                                          </p:stCondLst>
                                        </p:cTn>
                                        <p:tgtEl>
                                          <p:spTgt spid="208795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087965"/>
                                        </p:tgtEl>
                                        <p:attrNameLst>
                                          <p:attrName>style.visibility</p:attrName>
                                        </p:attrNameLst>
                                      </p:cBhvr>
                                      <p:to>
                                        <p:strVal val="visible"/>
                                      </p:to>
                                    </p:set>
                                    <p:animEffect transition="in" filter="dissolve">
                                      <p:cBhvr>
                                        <p:cTn id="57" dur="500"/>
                                        <p:tgtEl>
                                          <p:spTgt spid="2087965"/>
                                        </p:tgtEl>
                                      </p:cBhvr>
                                    </p:animEffect>
                                  </p:childTnLst>
                                </p:cTn>
                              </p:par>
                              <p:par>
                                <p:cTn id="58" presetID="1" presetClass="entr" presetSubtype="0" fill="hold" nodeType="withEffect">
                                  <p:stCondLst>
                                    <p:cond delay="0"/>
                                  </p:stCondLst>
                                  <p:childTnLst>
                                    <p:set>
                                      <p:cBhvr>
                                        <p:cTn id="59" dur="1" fill="hold">
                                          <p:stCondLst>
                                            <p:cond delay="0"/>
                                          </p:stCondLst>
                                        </p:cTn>
                                        <p:tgtEl>
                                          <p:spTgt spid="20879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7940" grpId="0"/>
      <p:bldP spid="2087948" grpId="0"/>
      <p:bldP spid="2087949" grpId="0"/>
      <p:bldP spid="2087951" grpId="0"/>
      <p:bldP spid="2087952" grpId="0"/>
      <p:bldP spid="2087953" grpId="0"/>
      <p:bldP spid="2087965" grpId="0"/>
      <p:bldP spid="20879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63" name="Rectangle 3"/>
          <p:cNvSpPr>
            <a:spLocks noGrp="1" noChangeArrowheads="1"/>
          </p:cNvSpPr>
          <p:nvPr>
            <p:ph type="title" idx="4294967295"/>
          </p:nvPr>
        </p:nvSpPr>
        <p:spPr/>
        <p:txBody>
          <a:bodyPr/>
          <a:lstStyle/>
          <a:p>
            <a:r>
              <a:rPr lang="en-GB"/>
              <a:t>Identifying bases</a:t>
            </a:r>
          </a:p>
        </p:txBody>
      </p:sp>
      <p:pic>
        <p:nvPicPr>
          <p:cNvPr id="1986588" name="Picture 28" descr="flash_icon"/>
          <p:cNvPicPr>
            <a:picLocks noChangeAspect="1" noChangeArrowheads="1"/>
          </p:cNvPicPr>
          <p:nvPr/>
        </p:nvPicPr>
        <p:blipFill>
          <a:blip r:embed="rId5" cstate="print"/>
          <a:srcRect/>
          <a:stretch>
            <a:fillRect/>
          </a:stretch>
        </p:blipFill>
        <p:spPr bwMode="auto">
          <a:xfrm>
            <a:off x="7451725" y="115888"/>
            <a:ext cx="385763" cy="431800"/>
          </a:xfrm>
          <a:prstGeom prst="rect">
            <a:avLst/>
          </a:prstGeom>
          <a:noFill/>
        </p:spPr>
      </p:pic>
      <p:pic>
        <p:nvPicPr>
          <p:cNvPr id="1986590" name="Picture 30" descr="forward_arrow_colour">
            <a:hlinkClick r:id="" action="ppaction://hlinkshowjump?jump=nextslide"/>
          </p:cNvPr>
          <p:cNvPicPr>
            <a:picLocks noChangeAspect="1" noChangeArrowheads="1"/>
          </p:cNvPicPr>
          <p:nvPr/>
        </p:nvPicPr>
        <p:blipFill>
          <a:blip r:embed="rId6" cstate="print"/>
          <a:srcRect/>
          <a:stretch>
            <a:fillRect/>
          </a:stretch>
        </p:blipFill>
        <p:spPr bwMode="auto">
          <a:xfrm>
            <a:off x="8447088" y="6167438"/>
            <a:ext cx="630237" cy="574675"/>
          </a:xfrm>
          <a:prstGeom prst="rect">
            <a:avLst/>
          </a:prstGeom>
          <a:noFill/>
        </p:spPr>
      </p:pic>
      <p:grpSp>
        <p:nvGrpSpPr>
          <p:cNvPr id="2" name="Group 36"/>
          <p:cNvGrpSpPr>
            <a:grpSpLocks/>
          </p:cNvGrpSpPr>
          <p:nvPr/>
        </p:nvGrpSpPr>
        <p:grpSpPr bwMode="auto">
          <a:xfrm>
            <a:off x="212725" y="800100"/>
            <a:ext cx="8699500" cy="5308600"/>
            <a:chOff x="134" y="504"/>
            <a:chExt cx="5480" cy="3344"/>
          </a:xfrm>
        </p:grpSpPr>
        <p:pic>
          <p:nvPicPr>
            <p:cNvPr id="1986594" name="S2_7_bases.swf" descr="2_7_bases"/>
            <p:cNvPicPr>
              <a:picLocks noChangeAspect="1" noChangeArrowheads="1"/>
            </p:cNvPicPr>
            <p:nvPr/>
          </p:nvPicPr>
          <p:blipFill>
            <a:blip r:embed="rId7" cstate="print"/>
            <a:srcRect/>
            <a:stretch>
              <a:fillRect/>
            </a:stretch>
          </p:blipFill>
          <p:spPr bwMode="auto">
            <a:xfrm>
              <a:off x="134" y="504"/>
              <a:ext cx="5480" cy="3344"/>
            </a:xfrm>
            <a:prstGeom prst="rect">
              <a:avLst/>
            </a:prstGeom>
            <a:noFill/>
            <a:ln w="38100" algn="ctr">
              <a:noFill/>
              <a:miter lim="800000"/>
              <a:headEnd/>
              <a:tailEnd/>
            </a:ln>
            <a:effectLst/>
          </p:spPr>
        </p:pic>
      </p:grpSp>
    </p:spTree>
    <p:controls>
      <p:control spid="45058" name="ShockwaveFlash1" r:id="rId2" imgW="8699329" imgH="5308724"/>
    </p:controls>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308</TotalTime>
  <Words>1333</Words>
  <Application>Microsoft Office PowerPoint</Application>
  <PresentationFormat>On-screen Show (4:3)</PresentationFormat>
  <Paragraphs>211</Paragraphs>
  <Slides>31</Slides>
  <Notes>19</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Oriel</vt:lpstr>
      <vt:lpstr>Nucleic Acids</vt:lpstr>
      <vt:lpstr>Nucleic Acids - Made in the nucleus and slightly acidic</vt:lpstr>
      <vt:lpstr>Nucleotides</vt:lpstr>
      <vt:lpstr>Introduction to nucleotides</vt:lpstr>
      <vt:lpstr>Formation of nucleotides</vt:lpstr>
      <vt:lpstr>DNA</vt:lpstr>
      <vt:lpstr>complementary base pairing : </vt:lpstr>
      <vt:lpstr>Bases</vt:lpstr>
      <vt:lpstr>Identifying bases</vt:lpstr>
      <vt:lpstr>Base pairing rules</vt:lpstr>
      <vt:lpstr>Formation of polynucleotides</vt:lpstr>
      <vt:lpstr>DNA Structure</vt:lpstr>
      <vt:lpstr>DNA</vt:lpstr>
      <vt:lpstr>Determining the structure of DNA</vt:lpstr>
      <vt:lpstr>Structure of DNA</vt:lpstr>
      <vt:lpstr>How is DNA packaged?</vt:lpstr>
      <vt:lpstr>Structure of eukaryotic chromosomes</vt:lpstr>
      <vt:lpstr>RNA</vt:lpstr>
      <vt:lpstr>RNA</vt:lpstr>
      <vt:lpstr>Slide 20</vt:lpstr>
      <vt:lpstr>Ribosomal RNA</vt:lpstr>
      <vt:lpstr>Transfer RNA</vt:lpstr>
      <vt:lpstr>Messenger RNA</vt:lpstr>
      <vt:lpstr>ATP – adenosine triphosphate</vt:lpstr>
      <vt:lpstr>ATP</vt:lpstr>
      <vt:lpstr>DNA Replication</vt:lpstr>
      <vt:lpstr>DNA replication</vt:lpstr>
      <vt:lpstr>DNA Replication</vt:lpstr>
      <vt:lpstr>DNA replication</vt:lpstr>
      <vt:lpstr>What’s the keyword?</vt:lpstr>
      <vt:lpstr>Multiple-choice quiz</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Nucleic Acids</dc:title>
  <dc:creator>home</dc:creator>
  <cp:lastModifiedBy>home</cp:lastModifiedBy>
  <cp:revision>79</cp:revision>
  <dcterms:created xsi:type="dcterms:W3CDTF">2011-04-25T22:41:53Z</dcterms:created>
  <dcterms:modified xsi:type="dcterms:W3CDTF">2011-11-20T17:33:11Z</dcterms:modified>
</cp:coreProperties>
</file>